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2" r:id="rId16"/>
    <p:sldId id="269" r:id="rId17"/>
    <p:sldId id="273" r:id="rId18"/>
    <p:sldId id="274" r:id="rId19"/>
    <p:sldId id="275" r:id="rId20"/>
    <p:sldId id="298" r:id="rId21"/>
    <p:sldId id="300" r:id="rId22"/>
    <p:sldId id="301" r:id="rId23"/>
    <p:sldId id="302" r:id="rId24"/>
    <p:sldId id="303" r:id="rId25"/>
    <p:sldId id="276" r:id="rId26"/>
    <p:sldId id="277" r:id="rId27"/>
    <p:sldId id="278" r:id="rId28"/>
    <p:sldId id="296" r:id="rId29"/>
    <p:sldId id="279" r:id="rId30"/>
    <p:sldId id="280" r:id="rId31"/>
    <p:sldId id="281" r:id="rId32"/>
    <p:sldId id="283" r:id="rId33"/>
    <p:sldId id="297" r:id="rId34"/>
    <p:sldId id="282" r:id="rId35"/>
    <p:sldId id="286" r:id="rId36"/>
    <p:sldId id="285" r:id="rId37"/>
    <p:sldId id="284" r:id="rId38"/>
    <p:sldId id="291" r:id="rId39"/>
    <p:sldId id="287" r:id="rId40"/>
    <p:sldId id="288" r:id="rId41"/>
    <p:sldId id="289" r:id="rId42"/>
    <p:sldId id="290" r:id="rId43"/>
    <p:sldId id="295" r:id="rId44"/>
    <p:sldId id="292" r:id="rId45"/>
    <p:sldId id="293" r:id="rId46"/>
    <p:sldId id="294" r:id="rId47"/>
    <p:sldId id="304" r:id="rId4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02" autoAdjust="0"/>
    <p:restoredTop sz="94660"/>
  </p:normalViewPr>
  <p:slideViewPr>
    <p:cSldViewPr snapToGrid="0">
      <p:cViewPr varScale="1">
        <p:scale>
          <a:sx n="53" d="100"/>
          <a:sy n="53" d="100"/>
        </p:scale>
        <p:origin x="8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3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3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5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7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4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75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37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7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70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7183-9590-45EA-ABE4-CF284C42A6C7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FC35-6FF1-40F6-8D2F-4156777599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7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03504"/>
            <a:ext cx="9144000" cy="5559552"/>
          </a:xfrm>
        </p:spPr>
        <p:txBody>
          <a:bodyPr/>
          <a:lstStyle/>
          <a:p>
            <a:pPr algn="l"/>
            <a:r>
              <a:rPr lang="en-US" sz="3200" dirty="0" smtClean="0"/>
              <a:t>Cont. formal greetings:</a:t>
            </a:r>
          </a:p>
          <a:p>
            <a:pPr algn="l"/>
            <a:r>
              <a:rPr lang="en-US" sz="3600" dirty="0" smtClean="0"/>
              <a:t>¿</a:t>
            </a:r>
            <a:r>
              <a:rPr lang="en-US" sz="3600" dirty="0" err="1" smtClean="0"/>
              <a:t>Cómo</a:t>
            </a:r>
            <a:r>
              <a:rPr lang="en-US" sz="3600" dirty="0" smtClean="0"/>
              <a:t> </a:t>
            </a:r>
            <a:r>
              <a:rPr lang="en-US" sz="3600" dirty="0" err="1" smtClean="0"/>
              <a:t>está</a:t>
            </a:r>
            <a:r>
              <a:rPr lang="en-US" sz="3600" dirty="0" smtClean="0"/>
              <a:t> </a:t>
            </a:r>
            <a:r>
              <a:rPr lang="en-US" sz="3600" dirty="0" err="1" smtClean="0"/>
              <a:t>usted</a:t>
            </a:r>
            <a:r>
              <a:rPr lang="en-US" sz="3600" dirty="0" smtClean="0"/>
              <a:t>? 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 smtClean="0"/>
              <a:t>					  </a:t>
            </a:r>
            <a:r>
              <a:rPr lang="en-US" sz="3600" dirty="0" err="1" smtClean="0"/>
              <a:t>Estoy</a:t>
            </a:r>
            <a:r>
              <a:rPr lang="en-US" sz="3600" dirty="0" smtClean="0"/>
              <a:t> </a:t>
            </a:r>
            <a:r>
              <a:rPr lang="en-US" sz="3600" dirty="0" err="1" smtClean="0"/>
              <a:t>bién</a:t>
            </a:r>
            <a:r>
              <a:rPr lang="en-US" sz="3600" dirty="0" smtClean="0"/>
              <a:t>            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</a:t>
            </a:r>
            <a:r>
              <a:rPr lang="en-US" sz="3600" dirty="0" err="1" smtClean="0"/>
              <a:t>Estoy</a:t>
            </a:r>
            <a:r>
              <a:rPr lang="en-US" sz="3600" dirty="0" smtClean="0"/>
              <a:t> mal		</a:t>
            </a:r>
          </a:p>
          <a:p>
            <a:pPr algn="l"/>
            <a:endParaRPr lang="en-US" sz="3600" dirty="0" smtClean="0"/>
          </a:p>
          <a:p>
            <a:pPr algn="l"/>
            <a:r>
              <a:rPr lang="en-US" sz="3600" dirty="0" smtClean="0"/>
              <a:t>			</a:t>
            </a:r>
            <a:r>
              <a:rPr lang="en-US" sz="3600" dirty="0" err="1" smtClean="0"/>
              <a:t>Estoy</a:t>
            </a:r>
            <a:r>
              <a:rPr lang="en-US" sz="3600" dirty="0" smtClean="0"/>
              <a:t> </a:t>
            </a:r>
            <a:r>
              <a:rPr lang="en-US" sz="3600" dirty="0" err="1" smtClean="0"/>
              <a:t>más</a:t>
            </a:r>
            <a:r>
              <a:rPr lang="en-US" sz="3600" dirty="0" smtClean="0"/>
              <a:t> o </a:t>
            </a:r>
            <a:r>
              <a:rPr lang="en-US" sz="3600" dirty="0" err="1" smtClean="0"/>
              <a:t>menos</a:t>
            </a:r>
            <a:endParaRPr lang="en-US" sz="3600" dirty="0" smtClean="0"/>
          </a:p>
          <a:p>
            <a:pPr algn="l"/>
            <a:r>
              <a:rPr lang="en-US" sz="3600" dirty="0" smtClean="0"/>
              <a:t>			</a:t>
            </a:r>
            <a:r>
              <a:rPr lang="en-US" sz="3600" dirty="0" err="1" smtClean="0"/>
              <a:t>Así-así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47176" y="1469938"/>
            <a:ext cx="1298448" cy="1298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360" y="2871216"/>
            <a:ext cx="2011680" cy="2011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552" y="3634819"/>
            <a:ext cx="3062021" cy="322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82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795" y="1825625"/>
            <a:ext cx="6542409" cy="4351338"/>
          </a:xfrm>
        </p:spPr>
      </p:pic>
    </p:spTree>
    <p:extLst>
      <p:ext uri="{BB962C8B-B14F-4D97-AF65-F5344CB8AC3E}">
        <p14:creationId xmlns:p14="http://schemas.microsoft.com/office/powerpoint/2010/main" val="1498389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17" y="318421"/>
            <a:ext cx="1943281" cy="2004155"/>
          </a:xfr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90" y="2798063"/>
            <a:ext cx="2110661" cy="1403795"/>
          </a:xfrm>
          <a:prstGeom prst="rect">
            <a:avLst/>
          </a:prstGeom>
        </p:spPr>
      </p:pic>
      <p:pic>
        <p:nvPicPr>
          <p:cNvPr id="6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69" y="4677345"/>
            <a:ext cx="2200576" cy="1836452"/>
          </a:xfrm>
          <a:prstGeom prst="rect">
            <a:avLst/>
          </a:prstGeom>
        </p:spPr>
      </p:pic>
      <p:pic>
        <p:nvPicPr>
          <p:cNvPr id="7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1961" y="4509641"/>
            <a:ext cx="1943281" cy="2004155"/>
          </a:xfrm>
          <a:prstGeom prst="rect">
            <a:avLst/>
          </a:prstGeom>
        </p:spPr>
      </p:pic>
      <p:pic>
        <p:nvPicPr>
          <p:cNvPr id="8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8001" y="2322576"/>
            <a:ext cx="1943281" cy="2004155"/>
          </a:xfrm>
          <a:prstGeom prst="rect">
            <a:avLst/>
          </a:prstGeom>
        </p:spPr>
      </p:pic>
      <p:pic>
        <p:nvPicPr>
          <p:cNvPr id="9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359" y="361948"/>
            <a:ext cx="2110661" cy="1403795"/>
          </a:xfrm>
          <a:prstGeom prst="rect">
            <a:avLst/>
          </a:prstGeom>
        </p:spPr>
      </p:pic>
      <p:pic>
        <p:nvPicPr>
          <p:cNvPr id="10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314" y="2406427"/>
            <a:ext cx="2200576" cy="1836452"/>
          </a:xfrm>
          <a:prstGeom prst="rect">
            <a:avLst/>
          </a:prstGeom>
        </p:spPr>
      </p:pic>
      <p:pic>
        <p:nvPicPr>
          <p:cNvPr id="11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191" y="4893673"/>
            <a:ext cx="2110661" cy="1403795"/>
          </a:xfrm>
          <a:prstGeom prst="rect">
            <a:avLst/>
          </a:prstGeom>
        </p:spPr>
      </p:pic>
      <p:pic>
        <p:nvPicPr>
          <p:cNvPr id="12" name="Content Placeholder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759" y="514348"/>
            <a:ext cx="2110661" cy="1403795"/>
          </a:xfrm>
          <a:prstGeom prst="rect">
            <a:avLst/>
          </a:prstGeom>
        </p:spPr>
      </p:pic>
      <p:pic>
        <p:nvPicPr>
          <p:cNvPr id="13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9354" y="145619"/>
            <a:ext cx="2200576" cy="183645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10896" y="1765743"/>
            <a:ext cx="572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529584" y="1765743"/>
            <a:ext cx="613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2</a:t>
            </a:r>
            <a:endParaRPr lang="en-US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2882" y="1755635"/>
            <a:ext cx="6512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3</a:t>
            </a:r>
            <a:endParaRPr lang="en-US" sz="4400" dirty="0"/>
          </a:p>
        </p:txBody>
      </p:sp>
      <p:sp>
        <p:nvSpPr>
          <p:cNvPr id="20" name="TextBox 19"/>
          <p:cNvSpPr txBox="1"/>
          <p:nvPr/>
        </p:nvSpPr>
        <p:spPr>
          <a:xfrm>
            <a:off x="180131" y="3657600"/>
            <a:ext cx="7030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4</a:t>
            </a:r>
            <a:endParaRPr lang="en-US" sz="3600" dirty="0"/>
          </a:p>
        </p:txBody>
      </p:sp>
      <p:sp>
        <p:nvSpPr>
          <p:cNvPr id="21" name="TextBox 20"/>
          <p:cNvSpPr txBox="1"/>
          <p:nvPr/>
        </p:nvSpPr>
        <p:spPr>
          <a:xfrm>
            <a:off x="3456432" y="3793660"/>
            <a:ext cx="7417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5</a:t>
            </a:r>
            <a:endParaRPr lang="en-US" sz="4000" dirty="0"/>
          </a:p>
        </p:txBody>
      </p:sp>
      <p:sp>
        <p:nvSpPr>
          <p:cNvPr id="22" name="TextBox 21"/>
          <p:cNvSpPr txBox="1"/>
          <p:nvPr/>
        </p:nvSpPr>
        <p:spPr>
          <a:xfrm>
            <a:off x="6782881" y="3657600"/>
            <a:ext cx="7334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6</a:t>
            </a:r>
            <a:endParaRPr lang="en-US" sz="4000" dirty="0"/>
          </a:p>
        </p:txBody>
      </p:sp>
      <p:sp>
        <p:nvSpPr>
          <p:cNvPr id="23" name="TextBox 22"/>
          <p:cNvSpPr txBox="1"/>
          <p:nvPr/>
        </p:nvSpPr>
        <p:spPr>
          <a:xfrm>
            <a:off x="180131" y="5413248"/>
            <a:ext cx="7030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7</a:t>
            </a:r>
            <a:endParaRPr lang="en-US" sz="4000" dirty="0"/>
          </a:p>
        </p:txBody>
      </p:sp>
      <p:sp>
        <p:nvSpPr>
          <p:cNvPr id="24" name="TextBox 23"/>
          <p:cNvSpPr txBox="1"/>
          <p:nvPr/>
        </p:nvSpPr>
        <p:spPr>
          <a:xfrm>
            <a:off x="3749359" y="5061395"/>
            <a:ext cx="712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8</a:t>
            </a:r>
            <a:endParaRPr lang="en-US" sz="4000" dirty="0"/>
          </a:p>
        </p:txBody>
      </p:sp>
      <p:sp>
        <p:nvSpPr>
          <p:cNvPr id="25" name="TextBox 24"/>
          <p:cNvSpPr txBox="1"/>
          <p:nvPr/>
        </p:nvSpPr>
        <p:spPr>
          <a:xfrm>
            <a:off x="7187184" y="5047488"/>
            <a:ext cx="6021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9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7229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What</a:t>
            </a:r>
            <a:r>
              <a:rPr lang="en-US" b="1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your</a:t>
            </a:r>
            <a:r>
              <a:rPr lang="en-US" b="1" dirty="0" smtClean="0"/>
              <a:t> name?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>
                <a:solidFill>
                  <a:srgbClr val="0070C0"/>
                </a:solidFill>
              </a:rPr>
              <a:t>¿</a:t>
            </a:r>
            <a:r>
              <a:rPr lang="en-US" sz="4000" dirty="0" err="1" smtClean="0">
                <a:solidFill>
                  <a:srgbClr val="0070C0"/>
                </a:solidFill>
              </a:rPr>
              <a:t>Cual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su</a:t>
            </a:r>
            <a:r>
              <a:rPr lang="en-US" sz="4000" dirty="0" smtClean="0"/>
              <a:t> </a:t>
            </a:r>
            <a:r>
              <a:rPr lang="en-US" sz="4000" dirty="0" err="1" smtClean="0"/>
              <a:t>nombre</a:t>
            </a:r>
            <a:r>
              <a:rPr lang="en-US" sz="4000" dirty="0" smtClean="0"/>
              <a:t>? (formal)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Cual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tu</a:t>
            </a:r>
            <a:r>
              <a:rPr lang="en-US" sz="4000" dirty="0" smtClean="0"/>
              <a:t> </a:t>
            </a:r>
            <a:r>
              <a:rPr lang="en-US" sz="4000" dirty="0" err="1" smtClean="0"/>
              <a:t>nombre</a:t>
            </a:r>
            <a:r>
              <a:rPr lang="en-US" sz="4000" dirty="0" smtClean="0"/>
              <a:t>? (informal)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Answer: </a:t>
            </a:r>
            <a:r>
              <a:rPr lang="en-US" sz="4000" b="1" dirty="0" err="1" smtClean="0">
                <a:solidFill>
                  <a:srgbClr val="00B050"/>
                </a:solidFill>
              </a:rPr>
              <a:t>Mi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nombre</a:t>
            </a:r>
            <a:r>
              <a:rPr lang="en-US" sz="4000" b="1" dirty="0" smtClean="0">
                <a:solidFill>
                  <a:srgbClr val="00B050"/>
                </a:solidFill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</a:rPr>
              <a:t>es</a:t>
            </a:r>
            <a:r>
              <a:rPr lang="en-US" sz="4000" b="1" dirty="0" smtClean="0">
                <a:solidFill>
                  <a:srgbClr val="00B050"/>
                </a:solidFill>
              </a:rPr>
              <a:t>______________</a:t>
            </a:r>
          </a:p>
          <a:p>
            <a:pPr marL="0" indent="0">
              <a:buNone/>
            </a:pPr>
            <a:endParaRPr lang="en-US" sz="4000" b="1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¿Como</a:t>
            </a:r>
            <a:r>
              <a:rPr lang="en-US" sz="4000" b="1" dirty="0" smtClean="0">
                <a:solidFill>
                  <a:srgbClr val="FF0000"/>
                </a:solidFill>
              </a:rPr>
              <a:t> se </a:t>
            </a:r>
            <a:r>
              <a:rPr lang="en-US" sz="4000" dirty="0" smtClean="0"/>
              <a:t>llama?  (formal)</a:t>
            </a:r>
          </a:p>
          <a:p>
            <a:pPr marL="0" indent="0">
              <a:buNone/>
            </a:pPr>
            <a:r>
              <a:rPr lang="en-US" sz="4000" dirty="0" smtClean="0"/>
              <a:t>¿Como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te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>llama</a:t>
            </a:r>
            <a:r>
              <a:rPr lang="en-US" sz="4000" b="1" dirty="0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? (informal)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Answer: Me </a:t>
            </a:r>
            <a:r>
              <a:rPr lang="en-US" sz="4000" b="1" dirty="0" err="1" smtClean="0">
                <a:solidFill>
                  <a:srgbClr val="00B050"/>
                </a:solidFill>
              </a:rPr>
              <a:t>llamo</a:t>
            </a:r>
            <a:r>
              <a:rPr lang="en-US" sz="4000" b="1" dirty="0" smtClean="0">
                <a:solidFill>
                  <a:srgbClr val="00B050"/>
                </a:solidFill>
              </a:rPr>
              <a:t>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6336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How old are you?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¿</a:t>
            </a:r>
            <a:r>
              <a:rPr lang="en-US" sz="5400" dirty="0" err="1" smtClean="0">
                <a:solidFill>
                  <a:srgbClr val="0070C0"/>
                </a:solidFill>
              </a:rPr>
              <a:t>Cuantos</a:t>
            </a:r>
            <a:r>
              <a:rPr lang="en-US" sz="5400" dirty="0" smtClean="0"/>
              <a:t> </a:t>
            </a:r>
            <a:r>
              <a:rPr lang="en-US" sz="5400" dirty="0" err="1" smtClean="0"/>
              <a:t>años</a:t>
            </a:r>
            <a:r>
              <a:rPr lang="en-US" sz="5400" dirty="0" smtClean="0"/>
              <a:t> </a:t>
            </a:r>
            <a:r>
              <a:rPr lang="en-US" sz="5400" dirty="0" err="1" smtClean="0"/>
              <a:t>tiene</a:t>
            </a:r>
            <a:r>
              <a:rPr lang="en-US" sz="5400" dirty="0" smtClean="0"/>
              <a:t>? (formal)</a:t>
            </a:r>
          </a:p>
          <a:p>
            <a:pPr marL="0" indent="0">
              <a:buNone/>
            </a:pPr>
            <a:r>
              <a:rPr lang="en-US" sz="5400" dirty="0" smtClean="0"/>
              <a:t>¿</a:t>
            </a:r>
            <a:r>
              <a:rPr lang="en-US" sz="5400" dirty="0" err="1" smtClean="0"/>
              <a:t>Cuantos</a:t>
            </a:r>
            <a:r>
              <a:rPr lang="en-US" sz="5400" dirty="0" smtClean="0"/>
              <a:t> </a:t>
            </a:r>
            <a:r>
              <a:rPr lang="en-US" sz="5400" dirty="0" err="1" smtClean="0"/>
              <a:t>años</a:t>
            </a:r>
            <a:r>
              <a:rPr lang="en-US" sz="5400" dirty="0" smtClean="0"/>
              <a:t> </a:t>
            </a:r>
            <a:r>
              <a:rPr lang="en-US" sz="5400" dirty="0" err="1" smtClean="0"/>
              <a:t>tiene</a:t>
            </a:r>
            <a:r>
              <a:rPr lang="en-US" sz="5400" b="1" dirty="0" err="1" smtClean="0">
                <a:solidFill>
                  <a:srgbClr val="FF0000"/>
                </a:solidFill>
              </a:rPr>
              <a:t>s</a:t>
            </a:r>
            <a:r>
              <a:rPr lang="en-US" sz="5400" dirty="0" smtClean="0"/>
              <a:t>? (informal)</a:t>
            </a:r>
          </a:p>
          <a:p>
            <a:pPr marL="0" indent="0">
              <a:buNone/>
            </a:pP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Answer: </a:t>
            </a:r>
            <a:r>
              <a:rPr lang="en-US" sz="5400" dirty="0" err="1" smtClean="0">
                <a:solidFill>
                  <a:srgbClr val="0070C0"/>
                </a:solidFill>
              </a:rPr>
              <a:t>Tengo</a:t>
            </a:r>
            <a:r>
              <a:rPr lang="en-US" sz="5400" dirty="0" smtClean="0">
                <a:solidFill>
                  <a:srgbClr val="0070C0"/>
                </a:solidFill>
              </a:rPr>
              <a:t> ______</a:t>
            </a:r>
            <a:r>
              <a:rPr lang="en-US" sz="5400" dirty="0" err="1" smtClean="0">
                <a:solidFill>
                  <a:srgbClr val="0070C0"/>
                </a:solidFill>
              </a:rPr>
              <a:t>años</a:t>
            </a:r>
            <a:r>
              <a:rPr lang="en-US" sz="5400" dirty="0" smtClean="0">
                <a:solidFill>
                  <a:srgbClr val="0070C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5400" b="1" dirty="0" err="1" smtClean="0">
                <a:solidFill>
                  <a:srgbClr val="00B050"/>
                </a:solidFill>
              </a:rPr>
              <a:t>Practica</a:t>
            </a:r>
            <a:r>
              <a:rPr lang="en-US" sz="5400" b="1" dirty="0" smtClean="0">
                <a:solidFill>
                  <a:srgbClr val="00B050"/>
                </a:solidFill>
              </a:rPr>
              <a:t> con </a:t>
            </a:r>
            <a:r>
              <a:rPr lang="en-US" sz="5400" b="1" dirty="0" err="1" smtClean="0">
                <a:solidFill>
                  <a:srgbClr val="00B050"/>
                </a:solidFill>
              </a:rPr>
              <a:t>tus</a:t>
            </a:r>
            <a:r>
              <a:rPr lang="en-US" sz="5400" b="1" dirty="0" smtClean="0">
                <a:solidFill>
                  <a:srgbClr val="00B050"/>
                </a:solidFill>
              </a:rPr>
              <a:t> </a:t>
            </a:r>
            <a:r>
              <a:rPr lang="en-US" sz="5400" b="1" dirty="0" err="1" smtClean="0">
                <a:solidFill>
                  <a:srgbClr val="00B050"/>
                </a:solidFill>
              </a:rPr>
              <a:t>compañeros</a:t>
            </a:r>
            <a:r>
              <a:rPr lang="en-US" sz="5400" b="1" dirty="0" smtClean="0">
                <a:solidFill>
                  <a:srgbClr val="00B050"/>
                </a:solidFill>
              </a:rPr>
              <a:t>.</a:t>
            </a:r>
            <a:endParaRPr lang="en-US" sz="5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034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How old is </a:t>
            </a:r>
            <a:r>
              <a:rPr lang="en-US" b="1" dirty="0" smtClean="0">
                <a:solidFill>
                  <a:srgbClr val="0070C0"/>
                </a:solidFill>
              </a:rPr>
              <a:t>he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/>
              <a:t>¿</a:t>
            </a:r>
            <a:r>
              <a:rPr lang="en-US" sz="4800" dirty="0" err="1" smtClean="0">
                <a:solidFill>
                  <a:srgbClr val="0070C0"/>
                </a:solidFill>
              </a:rPr>
              <a:t>Cuantos</a:t>
            </a:r>
            <a:r>
              <a:rPr lang="en-US" sz="4800" dirty="0" smtClean="0"/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tiene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el</a:t>
            </a:r>
            <a:r>
              <a:rPr lang="en-US" sz="4800" dirty="0" smtClean="0"/>
              <a:t>?       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El </a:t>
            </a:r>
            <a:r>
              <a:rPr lang="en-US" sz="4800" dirty="0" err="1" smtClean="0"/>
              <a:t>tiene</a:t>
            </a:r>
            <a:r>
              <a:rPr lang="en-US" sz="4800" dirty="0" smtClean="0"/>
              <a:t> ___________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00B050"/>
                </a:solidFill>
              </a:rPr>
              <a:t>Practica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552" y="2208276"/>
            <a:ext cx="2049162" cy="272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65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How old is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she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¿</a:t>
            </a:r>
            <a:r>
              <a:rPr lang="en-US" sz="4800" dirty="0" err="1" smtClean="0">
                <a:solidFill>
                  <a:srgbClr val="0070C0"/>
                </a:solidFill>
              </a:rPr>
              <a:t>Cuantos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/>
              <a:t>años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tiene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ella</a:t>
            </a:r>
            <a:r>
              <a:rPr lang="en-US" sz="4800" dirty="0" smtClean="0"/>
              <a:t>?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>
                <a:solidFill>
                  <a:srgbClr val="0070C0"/>
                </a:solidFill>
              </a:rPr>
              <a:t>Ella </a:t>
            </a:r>
            <a:r>
              <a:rPr lang="en-US" sz="4800" dirty="0" err="1" smtClean="0"/>
              <a:t>tiene</a:t>
            </a:r>
            <a:r>
              <a:rPr lang="en-US" sz="4800" dirty="0" smtClean="0"/>
              <a:t> ___________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00B050"/>
                </a:solidFill>
              </a:rPr>
              <a:t>Practica</a:t>
            </a:r>
            <a:r>
              <a:rPr lang="en-US" sz="4800" dirty="0" smtClean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263" y="2472128"/>
            <a:ext cx="2967537" cy="3058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790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¿</a:t>
            </a:r>
            <a:r>
              <a:rPr lang="en-US" sz="5400" b="1" dirty="0" smtClean="0">
                <a:solidFill>
                  <a:srgbClr val="0070C0"/>
                </a:solidFill>
              </a:rPr>
              <a:t>When</a:t>
            </a:r>
            <a:r>
              <a:rPr lang="en-US" sz="5400" b="1" dirty="0" smtClean="0">
                <a:solidFill>
                  <a:srgbClr val="FF0000"/>
                </a:solidFill>
              </a:rPr>
              <a:t> is your birthday?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/>
              <a:t>¿</a:t>
            </a:r>
            <a:r>
              <a:rPr lang="en-US" sz="4800" dirty="0" err="1" smtClean="0">
                <a:solidFill>
                  <a:srgbClr val="0070C0"/>
                </a:solidFill>
              </a:rPr>
              <a:t>Cuando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</a:t>
            </a:r>
            <a:r>
              <a:rPr lang="en-US" sz="4800" dirty="0" err="1" smtClean="0"/>
              <a:t>tu</a:t>
            </a:r>
            <a:r>
              <a:rPr lang="en-US" sz="4800" dirty="0" smtClean="0"/>
              <a:t> </a:t>
            </a:r>
            <a:r>
              <a:rPr lang="en-US" sz="4800" dirty="0" err="1" smtClean="0"/>
              <a:t>c</a:t>
            </a:r>
            <a:r>
              <a:rPr lang="en-US" sz="4800" dirty="0" err="1" smtClean="0"/>
              <a:t>umple</a:t>
            </a:r>
            <a:r>
              <a:rPr lang="en-US" sz="4800" dirty="0" err="1" smtClean="0">
                <a:solidFill>
                  <a:srgbClr val="0070C0"/>
                </a:solidFill>
              </a:rPr>
              <a:t>años</a:t>
            </a:r>
            <a:r>
              <a:rPr lang="en-US" sz="4800" dirty="0" smtClean="0"/>
              <a:t>?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Answer:</a:t>
            </a:r>
            <a:endParaRPr lang="en-US" sz="4800" dirty="0"/>
          </a:p>
          <a:p>
            <a:pPr marL="0" indent="0">
              <a:buNone/>
            </a:pPr>
            <a:r>
              <a:rPr lang="en-US" sz="4800" dirty="0" err="1" smtClean="0"/>
              <a:t>Mi</a:t>
            </a:r>
            <a:r>
              <a:rPr lang="en-US" sz="4800" dirty="0" smtClean="0"/>
              <a:t> </a:t>
            </a:r>
            <a:r>
              <a:rPr lang="en-US" sz="4800" dirty="0" err="1" smtClean="0"/>
              <a:t>cumple</a:t>
            </a:r>
            <a:r>
              <a:rPr lang="en-US" sz="4800" dirty="0" err="1" smtClean="0">
                <a:solidFill>
                  <a:srgbClr val="0070C0"/>
                </a:solidFill>
              </a:rPr>
              <a:t>años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el _______ de_____ .</a:t>
            </a:r>
          </a:p>
          <a:p>
            <a:pPr marL="0" indent="0">
              <a:buNone/>
            </a:pP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smtClean="0">
                <a:solidFill>
                  <a:srgbClr val="0070C0"/>
                </a:solidFill>
              </a:rPr>
              <a:t>                                    (number)      (month)</a:t>
            </a:r>
          </a:p>
          <a:p>
            <a:pPr marL="0" indent="0">
              <a:buNone/>
            </a:pPr>
            <a:r>
              <a:rPr lang="en-US" sz="4800" dirty="0" err="1" smtClean="0">
                <a:solidFill>
                  <a:srgbClr val="00B050"/>
                </a:solidFill>
              </a:rPr>
              <a:t>Practica</a:t>
            </a:r>
            <a:r>
              <a:rPr lang="en-US" sz="4800" dirty="0" smtClean="0">
                <a:solidFill>
                  <a:srgbClr val="00B050"/>
                </a:solidFill>
              </a:rPr>
              <a:t> con </a:t>
            </a:r>
            <a:r>
              <a:rPr lang="en-US" sz="4800" dirty="0" err="1" smtClean="0">
                <a:solidFill>
                  <a:srgbClr val="00B050"/>
                </a:solidFill>
              </a:rPr>
              <a:t>tus</a:t>
            </a:r>
            <a:r>
              <a:rPr lang="en-US" sz="4800" dirty="0" smtClean="0">
                <a:solidFill>
                  <a:srgbClr val="00B050"/>
                </a:solidFill>
              </a:rPr>
              <a:t> </a:t>
            </a:r>
            <a:r>
              <a:rPr lang="en-US" sz="4800" dirty="0" err="1" smtClean="0">
                <a:solidFill>
                  <a:srgbClr val="00B050"/>
                </a:solidFill>
              </a:rPr>
              <a:t>compañeros</a:t>
            </a:r>
            <a:endParaRPr lang="en-US" sz="4800" dirty="0" smtClean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904" y="1280738"/>
            <a:ext cx="2726674" cy="235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4837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Where do you live?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¿</a:t>
            </a:r>
            <a:r>
              <a:rPr lang="en-US" sz="4000" dirty="0" err="1" smtClean="0">
                <a:solidFill>
                  <a:srgbClr val="0070C0"/>
                </a:solidFill>
              </a:rPr>
              <a:t>Donde</a:t>
            </a:r>
            <a:r>
              <a:rPr lang="en-US" sz="4000" dirty="0" smtClean="0"/>
              <a:t> vive? (formal)</a:t>
            </a:r>
          </a:p>
          <a:p>
            <a:pPr marL="0" indent="0">
              <a:buNone/>
            </a:pPr>
            <a:r>
              <a:rPr lang="en-US" sz="4000" dirty="0" smtClean="0"/>
              <a:t>¿</a:t>
            </a:r>
            <a:r>
              <a:rPr lang="en-US" sz="4000" dirty="0" err="1" smtClean="0"/>
              <a:t>Donde</a:t>
            </a:r>
            <a:r>
              <a:rPr lang="en-US" sz="4000" dirty="0" smtClean="0"/>
              <a:t> </a:t>
            </a:r>
            <a:r>
              <a:rPr lang="en-US" sz="4000" dirty="0" err="1" smtClean="0"/>
              <a:t>vive</a:t>
            </a:r>
            <a:r>
              <a:rPr lang="en-US" sz="4000" dirty="0" err="1" smtClean="0">
                <a:solidFill>
                  <a:srgbClr val="FF0000"/>
                </a:solidFill>
              </a:rPr>
              <a:t>s</a:t>
            </a:r>
            <a:r>
              <a:rPr lang="en-US" sz="4000" dirty="0" smtClean="0"/>
              <a:t>? (informal)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Answer:   </a:t>
            </a:r>
            <a:r>
              <a:rPr lang="en-US" sz="4000" dirty="0" err="1" smtClean="0"/>
              <a:t>Yo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vivo </a:t>
            </a:r>
            <a:r>
              <a:rPr lang="en-US" sz="4000" dirty="0" err="1" smtClean="0"/>
              <a:t>en</a:t>
            </a:r>
            <a:r>
              <a:rPr lang="en-US" sz="4000" dirty="0" smtClean="0"/>
              <a:t> _______________.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 err="1" smtClean="0">
                <a:solidFill>
                  <a:srgbClr val="00B050"/>
                </a:solidFill>
              </a:rPr>
              <a:t>Practica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72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¿</a:t>
            </a:r>
            <a:r>
              <a:rPr lang="en-US" b="1" dirty="0" smtClean="0">
                <a:solidFill>
                  <a:srgbClr val="0070C0"/>
                </a:solidFill>
              </a:rPr>
              <a:t>What</a:t>
            </a:r>
            <a:r>
              <a:rPr lang="en-US" b="1" dirty="0" smtClean="0"/>
              <a:t> is today’s date?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¿</a:t>
            </a:r>
            <a:r>
              <a:rPr lang="en-US" sz="4800" dirty="0" err="1" smtClean="0">
                <a:solidFill>
                  <a:srgbClr val="0070C0"/>
                </a:solidFill>
              </a:rPr>
              <a:t>Cual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/>
              <a:t>es</a:t>
            </a:r>
            <a:r>
              <a:rPr lang="en-US" sz="4800" dirty="0" smtClean="0"/>
              <a:t> la </a:t>
            </a:r>
            <a:r>
              <a:rPr lang="en-US" sz="4800" dirty="0" err="1" smtClean="0"/>
              <a:t>fecha</a:t>
            </a:r>
            <a:r>
              <a:rPr lang="en-US" sz="4800" dirty="0" smtClean="0"/>
              <a:t> de hoy?</a:t>
            </a: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000" dirty="0" smtClean="0"/>
              <a:t>Answer: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Hoy </a:t>
            </a:r>
            <a:r>
              <a:rPr lang="en-US" sz="4400" dirty="0" err="1" smtClean="0">
                <a:solidFill>
                  <a:srgbClr val="0070C0"/>
                </a:solidFill>
              </a:rPr>
              <a:t>es</a:t>
            </a:r>
            <a:r>
              <a:rPr lang="en-US" sz="4400" dirty="0" smtClean="0">
                <a:solidFill>
                  <a:srgbClr val="0070C0"/>
                </a:solidFill>
              </a:rPr>
              <a:t> el _________ de ________ de ________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0070C0"/>
                </a:solidFill>
              </a:rPr>
              <a:t> </a:t>
            </a:r>
            <a:r>
              <a:rPr lang="en-US" sz="4400" dirty="0" smtClean="0">
                <a:solidFill>
                  <a:srgbClr val="0070C0"/>
                </a:solidFill>
              </a:rPr>
              <a:t>                (number)           (month)          (year)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/>
              <a:t> 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706710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¿</a:t>
            </a:r>
            <a:r>
              <a:rPr lang="en-US" b="1" dirty="0" smtClean="0">
                <a:solidFill>
                  <a:srgbClr val="0070C0"/>
                </a:solidFill>
              </a:rPr>
              <a:t>What</a:t>
            </a:r>
            <a:r>
              <a:rPr lang="en-US" b="1" dirty="0" smtClean="0"/>
              <a:t> is today’s day?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70C0"/>
                </a:solidFill>
              </a:rPr>
              <a:t> ¿</a:t>
            </a:r>
            <a:r>
              <a:rPr lang="en-US" sz="4400" dirty="0" err="1" smtClean="0">
                <a:solidFill>
                  <a:srgbClr val="0070C0"/>
                </a:solidFill>
              </a:rPr>
              <a:t>Qué</a:t>
            </a:r>
            <a:r>
              <a:rPr lang="en-US" sz="4400" dirty="0" smtClean="0">
                <a:solidFill>
                  <a:srgbClr val="0070C0"/>
                </a:solidFill>
              </a:rPr>
              <a:t> </a:t>
            </a:r>
            <a:r>
              <a:rPr lang="en-US" sz="4400" dirty="0" err="1" smtClean="0"/>
              <a:t>dia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hoy?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Answer: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Hoy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_________________ (day of week)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452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INFORMAL GREETINGS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err="1" smtClean="0"/>
              <a:t>Hola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smtClean="0"/>
              <a:t>¿Que </a:t>
            </a:r>
            <a:r>
              <a:rPr lang="en-US" sz="4400" dirty="0" err="1" smtClean="0"/>
              <a:t>tal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¿Que </a:t>
            </a:r>
            <a:r>
              <a:rPr lang="en-US" sz="4400" dirty="0" err="1" smtClean="0"/>
              <a:t>pasa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8354238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Who is </a:t>
            </a:r>
            <a:r>
              <a:rPr lang="en-US" b="1" dirty="0" smtClean="0">
                <a:solidFill>
                  <a:srgbClr val="FF0000"/>
                </a:solidFill>
              </a:rPr>
              <a:t>he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Quien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el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Answer: El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___________(name).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es</a:t>
            </a:r>
            <a:r>
              <a:rPr lang="en-US" sz="4400" dirty="0" smtClean="0"/>
              <a:t> Marcos.</a:t>
            </a:r>
          </a:p>
          <a:p>
            <a:pPr marL="0" indent="0">
              <a:buNone/>
            </a:pPr>
            <a:r>
              <a:rPr lang="en-US" sz="4400" dirty="0" smtClean="0"/>
              <a:t>El </a:t>
            </a:r>
            <a:r>
              <a:rPr lang="en-US" sz="4400" dirty="0" err="1" smtClean="0"/>
              <a:t>es</a:t>
            </a:r>
            <a:r>
              <a:rPr lang="en-US" sz="4400" dirty="0" smtClean="0"/>
              <a:t> Antonio.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B050"/>
                </a:solidFill>
              </a:rPr>
              <a:t>Practica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20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Who</a:t>
            </a:r>
            <a:r>
              <a:rPr lang="en-US" b="1" dirty="0" smtClean="0"/>
              <a:t> is </a:t>
            </a:r>
            <a:r>
              <a:rPr lang="en-US" b="1" dirty="0" smtClean="0">
                <a:solidFill>
                  <a:srgbClr val="FF0000"/>
                </a:solidFill>
              </a:rPr>
              <a:t>she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4400" dirty="0" smtClean="0"/>
              <a:t>¿</a:t>
            </a:r>
            <a:r>
              <a:rPr lang="en-US" sz="4400" dirty="0" err="1" smtClean="0">
                <a:solidFill>
                  <a:srgbClr val="0070C0"/>
                </a:solidFill>
              </a:rPr>
              <a:t>Quien</a:t>
            </a:r>
            <a:r>
              <a:rPr lang="en-US" sz="4400" dirty="0" smtClean="0"/>
              <a:t> </a:t>
            </a:r>
            <a:r>
              <a:rPr lang="en-US" sz="4400" dirty="0" err="1" smtClean="0"/>
              <a:t>es</a:t>
            </a:r>
            <a:r>
              <a:rPr lang="en-US" sz="4400" dirty="0" smtClean="0"/>
              <a:t> </a:t>
            </a:r>
            <a:r>
              <a:rPr lang="en-US" sz="4400" dirty="0" err="1" smtClean="0">
                <a:solidFill>
                  <a:srgbClr val="FF0000"/>
                </a:solidFill>
              </a:rPr>
              <a:t>ella</a:t>
            </a:r>
            <a:r>
              <a:rPr lang="en-US" sz="4400" dirty="0" smtClean="0"/>
              <a:t>?</a:t>
            </a:r>
          </a:p>
          <a:p>
            <a:pPr marL="0" indent="0">
              <a:buNone/>
            </a:pPr>
            <a:r>
              <a:rPr lang="en-US" sz="4400" dirty="0" smtClean="0"/>
              <a:t>Answer: Ella </a:t>
            </a:r>
            <a:r>
              <a:rPr lang="en-US" sz="4400" dirty="0" err="1" smtClean="0"/>
              <a:t>es</a:t>
            </a:r>
            <a:r>
              <a:rPr lang="en-US" sz="4400" dirty="0" smtClean="0"/>
              <a:t> ___________(name).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Ella </a:t>
            </a:r>
            <a:r>
              <a:rPr lang="en-US" sz="4400" dirty="0" err="1" smtClean="0"/>
              <a:t>es</a:t>
            </a:r>
            <a:r>
              <a:rPr lang="en-US" sz="4400" dirty="0" smtClean="0"/>
              <a:t> Maria.</a:t>
            </a:r>
          </a:p>
          <a:p>
            <a:pPr marL="0" indent="0">
              <a:buNone/>
            </a:pPr>
            <a:r>
              <a:rPr lang="en-US" sz="4400" dirty="0" smtClean="0"/>
              <a:t>Ella </a:t>
            </a:r>
            <a:r>
              <a:rPr lang="en-US" sz="4400" dirty="0" err="1" smtClean="0"/>
              <a:t>es</a:t>
            </a:r>
            <a:r>
              <a:rPr lang="en-US" sz="4400" dirty="0" smtClean="0"/>
              <a:t> Rosa.</a:t>
            </a:r>
          </a:p>
          <a:p>
            <a:pPr marL="0" indent="0">
              <a:buNone/>
            </a:pPr>
            <a:r>
              <a:rPr lang="en-US" sz="4400" dirty="0" err="1" smtClean="0">
                <a:solidFill>
                  <a:srgbClr val="00B050"/>
                </a:solidFill>
              </a:rPr>
              <a:t>Practica</a:t>
            </a: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690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b="1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____________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 err="1" smtClean="0"/>
              <a:t>Yo</a:t>
            </a:r>
            <a:r>
              <a:rPr lang="en-US" sz="6600" dirty="0" smtClean="0">
                <a:solidFill>
                  <a:srgbClr val="FF0000"/>
                </a:solidFill>
              </a:rPr>
              <a:t> soy</a:t>
            </a:r>
            <a:r>
              <a:rPr lang="en-US" sz="6600" dirty="0" smtClean="0"/>
              <a:t>……</a:t>
            </a:r>
          </a:p>
          <a:p>
            <a:pPr marL="0" indent="0">
              <a:buNone/>
            </a:pPr>
            <a:r>
              <a:rPr lang="en-US" sz="6600" dirty="0" err="1" smtClean="0"/>
              <a:t>Yo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soy</a:t>
            </a:r>
            <a:r>
              <a:rPr lang="en-US" sz="6600" dirty="0" smtClean="0"/>
              <a:t> Sra. Soto.</a:t>
            </a:r>
          </a:p>
          <a:p>
            <a:pPr marL="0" indent="0">
              <a:buNone/>
            </a:pPr>
            <a:r>
              <a:rPr lang="en-US" sz="6600" dirty="0" err="1" smtClean="0"/>
              <a:t>Yo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soy</a:t>
            </a:r>
            <a:r>
              <a:rPr lang="en-US" sz="6600" dirty="0" smtClean="0"/>
              <a:t> Pedro.</a:t>
            </a:r>
          </a:p>
          <a:p>
            <a:pPr marL="0" indent="0">
              <a:buNone/>
            </a:pPr>
            <a:r>
              <a:rPr lang="en-US" sz="6600" dirty="0" err="1" smtClean="0"/>
              <a:t>Yo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rgbClr val="FF0000"/>
                </a:solidFill>
              </a:rPr>
              <a:t>soy</a:t>
            </a:r>
            <a:r>
              <a:rPr lang="en-US" sz="6600" dirty="0" smtClean="0"/>
              <a:t> Linda.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8669592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/>
              <a:t>I am……… or      I have…..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Use it for age and for “having” something.</a:t>
            </a:r>
          </a:p>
          <a:p>
            <a:pPr marL="0" indent="0">
              <a:buNone/>
            </a:pPr>
            <a:r>
              <a:rPr lang="en-US" sz="4800" b="1" dirty="0" err="1" smtClean="0">
                <a:solidFill>
                  <a:srgbClr val="FF0000"/>
                </a:solidFill>
              </a:rPr>
              <a:t>Yo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tengo</a:t>
            </a:r>
            <a:r>
              <a:rPr lang="en-US" sz="4800" b="1" dirty="0" smtClean="0">
                <a:solidFill>
                  <a:srgbClr val="FF0000"/>
                </a:solidFill>
              </a:rPr>
              <a:t>……</a:t>
            </a:r>
            <a:endParaRPr lang="en-US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800" dirty="0" smtClean="0"/>
          </a:p>
          <a:p>
            <a:pPr marL="0" indent="0">
              <a:buNone/>
            </a:pPr>
            <a:r>
              <a:rPr lang="en-US" sz="4800" dirty="0" err="1" smtClean="0"/>
              <a:t>Yo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tengo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/>
              <a:t>15 </a:t>
            </a:r>
            <a:r>
              <a:rPr lang="en-US" sz="4800" dirty="0" err="1" smtClean="0"/>
              <a:t>años</a:t>
            </a:r>
            <a:r>
              <a:rPr lang="en-US" sz="4800" dirty="0" smtClean="0"/>
              <a:t>.</a:t>
            </a:r>
          </a:p>
          <a:p>
            <a:pPr marL="0" indent="0">
              <a:buNone/>
            </a:pPr>
            <a:r>
              <a:rPr lang="en-US" sz="4800" dirty="0" err="1" smtClean="0"/>
              <a:t>Yo</a:t>
            </a:r>
            <a:r>
              <a:rPr lang="en-US" sz="4800" dirty="0" smtClean="0"/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tengo</a:t>
            </a:r>
            <a:r>
              <a:rPr lang="en-US" sz="4800" dirty="0" smtClean="0"/>
              <a:t> un </a:t>
            </a:r>
            <a:r>
              <a:rPr lang="en-US" sz="4800" dirty="0" err="1" smtClean="0"/>
              <a:t>perro</a:t>
            </a:r>
            <a:r>
              <a:rPr lang="en-US" sz="4800" dirty="0" smtClean="0"/>
              <a:t> (dog).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48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Answer:</a:t>
            </a:r>
          </a:p>
          <a:p>
            <a:endParaRPr lang="en-US" dirty="0"/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____________(verb)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.</a:t>
            </a:r>
          </a:p>
          <a:p>
            <a:r>
              <a:rPr lang="en-US" dirty="0" smtClean="0"/>
              <a:t>Me </a:t>
            </a:r>
            <a:r>
              <a:rPr lang="en-US" dirty="0" err="1" smtClean="0"/>
              <a:t>gusta</a:t>
            </a:r>
            <a:r>
              <a:rPr lang="en-US" dirty="0" smtClean="0"/>
              <a:t> comer.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8827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Palabras </a:t>
            </a:r>
            <a:r>
              <a:rPr lang="en-US" dirty="0" err="1" smtClean="0">
                <a:solidFill>
                  <a:srgbClr val="FF0000"/>
                </a:solidFill>
              </a:rPr>
              <a:t>Interrogativas</a:t>
            </a:r>
            <a:r>
              <a:rPr lang="en-US" dirty="0" smtClean="0">
                <a:solidFill>
                  <a:srgbClr val="FF0000"/>
                </a:solidFill>
              </a:rPr>
              <a:t> – </a:t>
            </a:r>
            <a:r>
              <a:rPr lang="en-US" dirty="0" smtClean="0"/>
              <a:t>Question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cuál</a:t>
            </a:r>
            <a:r>
              <a:rPr lang="en-US" sz="4000" b="1" dirty="0"/>
              <a:t>?</a:t>
            </a: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Cuántos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Cuándo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Donde</a:t>
            </a:r>
            <a:r>
              <a:rPr lang="en-US" sz="4000" b="1" dirty="0" smtClean="0"/>
              <a:t>?</a:t>
            </a:r>
            <a:endParaRPr lang="en-US" sz="4000" b="1" dirty="0"/>
          </a:p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qué</a:t>
            </a:r>
            <a:r>
              <a:rPr lang="en-US" sz="4000" b="1" dirty="0" smtClean="0"/>
              <a:t>?</a:t>
            </a:r>
          </a:p>
          <a:p>
            <a:pPr marL="0" indent="0">
              <a:buNone/>
            </a:pPr>
            <a:r>
              <a:rPr lang="en-US" sz="4000" b="1" dirty="0" smtClean="0"/>
              <a:t>¿</a:t>
            </a:r>
            <a:r>
              <a:rPr lang="en-US" sz="4000" b="1" dirty="0" err="1" smtClean="0"/>
              <a:t>quién</a:t>
            </a:r>
            <a:r>
              <a:rPr lang="en-US" sz="4000" b="1" dirty="0" smtClean="0"/>
              <a:t>?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852850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Can you say the Spanish word? Let’s Practice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Where?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813855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When?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4245912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2608"/>
            <a:ext cx="10515600" cy="5884355"/>
          </a:xfrm>
        </p:spPr>
        <p:txBody>
          <a:bodyPr/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¿</a:t>
            </a:r>
            <a:r>
              <a:rPr lang="en-US" sz="8800" dirty="0" err="1" smtClean="0"/>
              <a:t>quién</a:t>
            </a:r>
            <a:r>
              <a:rPr lang="en-US" sz="8800" dirty="0" smtClean="0"/>
              <a:t>?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29365" y="3244334"/>
            <a:ext cx="933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/>
              <a:t>¿</a:t>
            </a:r>
            <a:r>
              <a:rPr lang="en-US" dirty="0" err="1" smtClean="0"/>
              <a:t>quién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515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What?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686747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/>
              <a:t>				</a:t>
            </a:r>
            <a:r>
              <a:rPr lang="en-US" sz="3600" b="1" dirty="0" err="1" smtClean="0"/>
              <a:t>Estoy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bién</a:t>
            </a:r>
            <a:r>
              <a:rPr lang="en-US" sz="3600" b="1" dirty="0" smtClean="0"/>
              <a:t>               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	</a:t>
            </a:r>
            <a:r>
              <a:rPr lang="en-US" sz="3600" b="1" dirty="0" err="1" smtClean="0"/>
              <a:t>Estoy</a:t>
            </a:r>
            <a:r>
              <a:rPr lang="en-US" sz="3600" b="1" dirty="0" smtClean="0"/>
              <a:t> mal		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			      </a:t>
            </a:r>
            <a:r>
              <a:rPr lang="en-US" sz="3600" b="1" dirty="0" err="1" smtClean="0"/>
              <a:t>Estoy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más</a:t>
            </a:r>
            <a:r>
              <a:rPr lang="en-US" sz="3600" b="1" dirty="0" smtClean="0"/>
              <a:t> o </a:t>
            </a:r>
            <a:r>
              <a:rPr lang="en-US" sz="3600" b="1" dirty="0" err="1" smtClean="0"/>
              <a:t>menos</a:t>
            </a:r>
            <a:r>
              <a:rPr lang="en-US" sz="3600" b="1" dirty="0" smtClean="0"/>
              <a:t>    </a:t>
            </a:r>
          </a:p>
          <a:p>
            <a:r>
              <a:rPr lang="en-US" sz="3600" b="1" dirty="0" smtClean="0"/>
              <a:t>			         </a:t>
            </a:r>
            <a:r>
              <a:rPr lang="en-US" sz="3600" b="1" dirty="0" err="1" smtClean="0"/>
              <a:t>Así-así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074408" y="1937544"/>
            <a:ext cx="1298448" cy="1298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464" y="2586768"/>
            <a:ext cx="1773936" cy="17739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9872" y="4001294"/>
            <a:ext cx="2126285" cy="22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3266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Which?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922511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How many?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59988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When?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030564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8912"/>
            <a:ext cx="10515600" cy="5738051"/>
          </a:xfrm>
        </p:spPr>
        <p:txBody>
          <a:bodyPr/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¿</a:t>
            </a:r>
            <a:r>
              <a:rPr lang="en-US" sz="8800" dirty="0" err="1" smtClean="0"/>
              <a:t>quién</a:t>
            </a:r>
            <a:r>
              <a:rPr lang="en-US" sz="8800" dirty="0" smtClean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5656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Where?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101935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How many?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849480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Which?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14029004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What?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87626893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How many?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6528800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Where?</a:t>
            </a:r>
            <a:endParaRPr lang="en-US" sz="9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9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¿Como </a:t>
            </a:r>
            <a:r>
              <a:rPr lang="en-US" dirty="0" err="1" smtClean="0"/>
              <a:t>estas</a:t>
            </a:r>
            <a:r>
              <a:rPr lang="en-US" dirty="0" smtClean="0"/>
              <a:t>?      </a:t>
            </a:r>
            <a:r>
              <a:rPr lang="en-US" dirty="0" err="1" smtClean="0"/>
              <a:t>Estoy</a:t>
            </a:r>
            <a:r>
              <a:rPr lang="en-US" dirty="0" smtClean="0"/>
              <a:t>…………….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9072"/>
            <a:ext cx="12192000" cy="5081592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pPr lvl="4"/>
            <a:endParaRPr lang="en-US" dirty="0" smtClean="0"/>
          </a:p>
          <a:p>
            <a:endParaRPr lang="en-US" sz="4000" b="1" dirty="0" smtClean="0"/>
          </a:p>
          <a:p>
            <a:r>
              <a:rPr lang="en-US" sz="4000" b="1" dirty="0" smtClean="0"/>
              <a:t>1				2					3</a:t>
            </a:r>
            <a:endParaRPr lang="en-US" sz="4000" b="1" dirty="0"/>
          </a:p>
          <a:p>
            <a:endParaRPr lang="en-US" sz="4000" b="1" dirty="0" smtClean="0"/>
          </a:p>
          <a:p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4				5					6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sz="4000" b="1" dirty="0"/>
              <a:t> </a:t>
            </a:r>
            <a:r>
              <a:rPr lang="en-US" sz="4000" b="1" dirty="0" smtClean="0"/>
              <a:t>   7.				8					9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1690688"/>
            <a:ext cx="1298448" cy="12984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639" y="3008560"/>
            <a:ext cx="2011680" cy="20116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466">
            <a:off x="872301" y="4791456"/>
            <a:ext cx="2257043" cy="20665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899" y="1335919"/>
            <a:ext cx="2011680" cy="20116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4058" y="3247256"/>
            <a:ext cx="2257043" cy="20665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99099" y="5096158"/>
            <a:ext cx="1298448" cy="12984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8221" y="1104319"/>
            <a:ext cx="2457826" cy="225038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575674" y="3497633"/>
            <a:ext cx="1298448" cy="12984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2120" y="4796081"/>
            <a:ext cx="20116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0691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When?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7108900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What?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815610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800" dirty="0" smtClean="0"/>
              <a:t>Which?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42882872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9808"/>
            <a:ext cx="10515600" cy="542715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8800" dirty="0" smtClean="0"/>
          </a:p>
          <a:p>
            <a:pPr marL="0" indent="0" algn="ctr">
              <a:buNone/>
            </a:pPr>
            <a:r>
              <a:rPr lang="en-US" sz="8800" dirty="0" smtClean="0"/>
              <a:t>¿</a:t>
            </a:r>
            <a:r>
              <a:rPr lang="en-US" sz="8800" dirty="0" err="1" smtClean="0"/>
              <a:t>quién</a:t>
            </a:r>
            <a:r>
              <a:rPr lang="en-US" sz="8800" dirty="0" smtClean="0"/>
              <a:t>?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641313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b="1" dirty="0" err="1" smtClean="0"/>
              <a:t>Matamoscas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75104"/>
            <a:ext cx="2782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donde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704588" y="2328672"/>
            <a:ext cx="2782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cuál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8221980" y="2328671"/>
            <a:ext cx="2782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cuántos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1053084" y="4145280"/>
            <a:ext cx="2782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qué</a:t>
            </a:r>
            <a:endParaRPr lang="en-US" sz="6000" dirty="0"/>
          </a:p>
        </p:txBody>
      </p:sp>
      <p:sp>
        <p:nvSpPr>
          <p:cNvPr id="10" name="TextBox 9"/>
          <p:cNvSpPr txBox="1"/>
          <p:nvPr/>
        </p:nvSpPr>
        <p:spPr>
          <a:xfrm>
            <a:off x="4704588" y="4572000"/>
            <a:ext cx="26106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cuándo</a:t>
            </a:r>
            <a:endParaRPr lang="en-US" sz="6000" dirty="0"/>
          </a:p>
        </p:txBody>
      </p:sp>
      <p:sp>
        <p:nvSpPr>
          <p:cNvPr id="11" name="TextBox 10"/>
          <p:cNvSpPr txBox="1"/>
          <p:nvPr/>
        </p:nvSpPr>
        <p:spPr>
          <a:xfrm>
            <a:off x="8342376" y="4571999"/>
            <a:ext cx="2542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quién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437984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do you spell?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¿Como se escribe_______________?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>
                <a:solidFill>
                  <a:srgbClr val="00B0F0"/>
                </a:solidFill>
              </a:rPr>
              <a:t>Como se escribe “</a:t>
            </a:r>
            <a:r>
              <a:rPr lang="en-US" sz="5400" dirty="0" err="1" smtClean="0">
                <a:solidFill>
                  <a:srgbClr val="00B0F0"/>
                </a:solidFill>
              </a:rPr>
              <a:t>gato</a:t>
            </a:r>
            <a:r>
              <a:rPr lang="en-US" sz="5400" dirty="0" smtClean="0">
                <a:solidFill>
                  <a:srgbClr val="00B0F0"/>
                </a:solidFill>
              </a:rPr>
              <a:t>” (cat)?</a:t>
            </a:r>
          </a:p>
          <a:p>
            <a:pPr marL="0" indent="0">
              <a:buNone/>
            </a:pPr>
            <a:r>
              <a:rPr lang="en-US" sz="5400" dirty="0">
                <a:solidFill>
                  <a:srgbClr val="00B0F0"/>
                </a:solidFill>
              </a:rPr>
              <a:t>g</a:t>
            </a:r>
            <a:r>
              <a:rPr lang="en-US" sz="5400" dirty="0" smtClean="0">
                <a:solidFill>
                  <a:srgbClr val="00B0F0"/>
                </a:solidFill>
              </a:rPr>
              <a:t>- a-t-o</a:t>
            </a:r>
            <a:endParaRPr lang="en-US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159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What do you like?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800" b="1" dirty="0" smtClean="0"/>
              <a:t>¿Que </a:t>
            </a:r>
            <a:r>
              <a:rPr lang="en-US" sz="4800" b="1" dirty="0" err="1" smtClean="0"/>
              <a:t>te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gusta</a:t>
            </a:r>
            <a:r>
              <a:rPr lang="en-US" sz="4800" b="1" dirty="0" smtClean="0"/>
              <a:t>?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Answer:  </a:t>
            </a:r>
            <a:endParaRPr lang="en-US" sz="48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0070C0"/>
                </a:solidFill>
              </a:rPr>
              <a:t>Me </a:t>
            </a:r>
            <a:r>
              <a:rPr lang="en-US" sz="4800" b="1" dirty="0" err="1" smtClean="0">
                <a:solidFill>
                  <a:srgbClr val="0070C0"/>
                </a:solidFill>
              </a:rPr>
              <a:t>gusta</a:t>
            </a:r>
            <a:r>
              <a:rPr lang="en-US" sz="4800" b="1" dirty="0" smtClean="0">
                <a:solidFill>
                  <a:srgbClr val="0070C0"/>
                </a:solidFill>
              </a:rPr>
              <a:t>_______________. (verb)</a:t>
            </a:r>
          </a:p>
          <a:p>
            <a:pPr marL="0" indent="0">
              <a:buNone/>
            </a:pPr>
            <a:endParaRPr lang="en-US" sz="48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4800" dirty="0" smtClean="0"/>
              <a:t>Me </a:t>
            </a:r>
            <a:r>
              <a:rPr lang="en-US" sz="4800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comer</a:t>
            </a:r>
            <a:r>
              <a:rPr lang="en-US" sz="4800" dirty="0" smtClean="0"/>
              <a:t> pizza.</a:t>
            </a:r>
          </a:p>
          <a:p>
            <a:pPr marL="0" indent="0">
              <a:buNone/>
            </a:pPr>
            <a:r>
              <a:rPr lang="en-US" sz="4800" dirty="0" smtClean="0"/>
              <a:t>Me </a:t>
            </a:r>
            <a:r>
              <a:rPr lang="en-US" sz="4800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correr</a:t>
            </a:r>
            <a:r>
              <a:rPr lang="en-US" sz="4800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4800" dirty="0" smtClean="0"/>
              <a:t>Me </a:t>
            </a:r>
            <a:r>
              <a:rPr lang="en-US" sz="4800" dirty="0" err="1" smtClean="0"/>
              <a:t>gusta</a:t>
            </a:r>
            <a:r>
              <a:rPr lang="en-US" sz="4800" dirty="0" smtClean="0"/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estudiar</a:t>
            </a:r>
            <a:r>
              <a:rPr lang="en-US" sz="4800" dirty="0" smtClean="0"/>
              <a:t> </a:t>
            </a:r>
            <a:r>
              <a:rPr lang="en-US" sz="4800" dirty="0" err="1" smtClean="0"/>
              <a:t>Español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780828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 don’t like</a:t>
            </a:r>
            <a:r>
              <a:rPr lang="en-US" dirty="0" smtClean="0">
                <a:solidFill>
                  <a:srgbClr val="FF0000"/>
                </a:solidFill>
              </a:rPr>
              <a:t>…..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No me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gusta</a:t>
            </a:r>
            <a:r>
              <a:rPr lang="en-US" sz="5400" dirty="0" smtClean="0"/>
              <a:t>……… (verb)</a:t>
            </a:r>
          </a:p>
          <a:p>
            <a:pPr marL="0" indent="0">
              <a:buNone/>
            </a:pPr>
            <a:endParaRPr lang="en-US" sz="5400" dirty="0"/>
          </a:p>
          <a:p>
            <a:pPr marL="0" indent="0">
              <a:buNone/>
            </a:pPr>
            <a:r>
              <a:rPr lang="en-US" sz="5400" dirty="0" smtClean="0"/>
              <a:t>No me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>
                <a:solidFill>
                  <a:srgbClr val="FF0000"/>
                </a:solidFill>
              </a:rPr>
              <a:t>gusta</a:t>
            </a:r>
            <a:r>
              <a:rPr lang="en-US" sz="5400" dirty="0" smtClean="0">
                <a:solidFill>
                  <a:srgbClr val="FF0000"/>
                </a:solidFill>
              </a:rPr>
              <a:t> </a:t>
            </a:r>
            <a:r>
              <a:rPr lang="en-US" sz="5400" dirty="0" err="1" smtClean="0"/>
              <a:t>correr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r>
              <a:rPr lang="en-US" sz="5400" dirty="0" smtClean="0"/>
              <a:t>No me </a:t>
            </a:r>
            <a:r>
              <a:rPr lang="en-US" sz="5400" dirty="0" err="1" smtClean="0">
                <a:solidFill>
                  <a:srgbClr val="FF0000"/>
                </a:solidFill>
              </a:rPr>
              <a:t>gusta</a:t>
            </a:r>
            <a:r>
              <a:rPr lang="en-US" sz="5400" dirty="0" smtClean="0"/>
              <a:t> </a:t>
            </a:r>
            <a:r>
              <a:rPr lang="en-US" sz="5400" dirty="0" err="1" smtClean="0"/>
              <a:t>limpiar</a:t>
            </a:r>
            <a:r>
              <a:rPr lang="en-US" sz="5400" dirty="0" smtClean="0"/>
              <a:t>.</a:t>
            </a:r>
          </a:p>
          <a:p>
            <a:pPr marL="0" indent="0">
              <a:buNone/>
            </a:pPr>
            <a:r>
              <a:rPr lang="en-US" sz="5400" dirty="0" smtClean="0"/>
              <a:t>No me </a:t>
            </a:r>
            <a:r>
              <a:rPr lang="en-US" sz="5400" dirty="0" err="1" smtClean="0">
                <a:solidFill>
                  <a:srgbClr val="FF0000"/>
                </a:solidFill>
              </a:rPr>
              <a:t>gusta</a:t>
            </a:r>
            <a:r>
              <a:rPr lang="en-US" sz="5400" dirty="0" smtClean="0"/>
              <a:t> el </a:t>
            </a:r>
            <a:r>
              <a:rPr lang="en-US" sz="5400" dirty="0" err="1" smtClean="0"/>
              <a:t>refresco</a:t>
            </a:r>
            <a:r>
              <a:rPr lang="en-US" sz="5400" dirty="0" smtClean="0"/>
              <a:t>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580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DESPEDIDAS </a:t>
            </a:r>
            <a:r>
              <a:rPr lang="en-US" b="1" dirty="0" smtClean="0"/>
              <a:t>- Farewells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Adios (formal / informal)</a:t>
            </a:r>
          </a:p>
          <a:p>
            <a:r>
              <a:rPr lang="en-US" sz="4400" dirty="0" smtClean="0"/>
              <a:t>Hasta </a:t>
            </a:r>
            <a:r>
              <a:rPr lang="en-US" sz="4400" dirty="0" err="1" smtClean="0"/>
              <a:t>luego</a:t>
            </a:r>
            <a:r>
              <a:rPr lang="en-US" sz="4400" dirty="0" smtClean="0"/>
              <a:t> (informal)</a:t>
            </a:r>
          </a:p>
          <a:p>
            <a:r>
              <a:rPr lang="en-US" sz="4400" dirty="0" smtClean="0"/>
              <a:t>Chao (informal)</a:t>
            </a:r>
          </a:p>
          <a:p>
            <a:r>
              <a:rPr lang="en-US" sz="4400" dirty="0" smtClean="0"/>
              <a:t>Hasta la vista (informal)</a:t>
            </a:r>
          </a:p>
          <a:p>
            <a:r>
              <a:rPr lang="en-US" sz="4400" dirty="0" err="1" smtClean="0"/>
              <a:t>Cuidate</a:t>
            </a:r>
            <a:r>
              <a:rPr lang="en-US" sz="4400" dirty="0" smtClean="0"/>
              <a:t>! (informal)</a:t>
            </a:r>
          </a:p>
          <a:p>
            <a:endParaRPr lang="en-US" sz="4400" dirty="0"/>
          </a:p>
          <a:p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715" y="886016"/>
            <a:ext cx="4054085" cy="388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Meeting a person for the first time: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A)</a:t>
            </a:r>
            <a:r>
              <a:rPr lang="en-US" sz="4000" dirty="0"/>
              <a:t> </a:t>
            </a:r>
            <a:r>
              <a:rPr lang="en-US" sz="4000" dirty="0" err="1" smtClean="0"/>
              <a:t>Hola</a:t>
            </a:r>
            <a:r>
              <a:rPr lang="en-US" sz="4000" dirty="0" smtClean="0"/>
              <a:t>, mi </a:t>
            </a:r>
            <a:r>
              <a:rPr lang="en-US" sz="4000" dirty="0" err="1" smtClean="0"/>
              <a:t>nombre</a:t>
            </a:r>
            <a:r>
              <a:rPr lang="en-US" sz="4000" dirty="0" smtClean="0"/>
              <a:t> </a:t>
            </a:r>
            <a:r>
              <a:rPr lang="en-US" sz="4000" dirty="0" err="1" smtClean="0"/>
              <a:t>es</a:t>
            </a:r>
            <a:r>
              <a:rPr lang="en-US" sz="4000" dirty="0" smtClean="0"/>
              <a:t>__________________.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B) </a:t>
            </a:r>
            <a:r>
              <a:rPr lang="en-US" sz="4000" dirty="0" err="1" smtClean="0">
                <a:solidFill>
                  <a:srgbClr val="FF0000"/>
                </a:solidFill>
              </a:rPr>
              <a:t>Hola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yo</a:t>
            </a:r>
            <a:r>
              <a:rPr lang="en-US" sz="4000" dirty="0" smtClean="0">
                <a:solidFill>
                  <a:srgbClr val="FF0000"/>
                </a:solidFill>
              </a:rPr>
              <a:t> soy _______________________.</a:t>
            </a:r>
          </a:p>
          <a:p>
            <a:pPr marL="0" indent="0">
              <a:buNone/>
            </a:pPr>
            <a:endParaRPr lang="en-US" sz="4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000" dirty="0" smtClean="0"/>
              <a:t>A)  Mucho gusto!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B)   </a:t>
            </a:r>
            <a:r>
              <a:rPr lang="en-US" sz="4000" dirty="0" err="1" smtClean="0">
                <a:solidFill>
                  <a:srgbClr val="FF0000"/>
                </a:solidFill>
              </a:rPr>
              <a:t>Igualmente</a:t>
            </a:r>
            <a:r>
              <a:rPr lang="en-US" sz="4000" dirty="0" smtClean="0">
                <a:solidFill>
                  <a:srgbClr val="FF0000"/>
                </a:solidFill>
              </a:rPr>
              <a:t>!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581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Personal Pronouns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939272" cy="5376672"/>
          </a:xfrm>
        </p:spPr>
        <p:txBody>
          <a:bodyPr>
            <a:normAutofit fontScale="85000" lnSpcReduction="20000"/>
          </a:bodyPr>
          <a:lstStyle/>
          <a:p>
            <a:r>
              <a:rPr lang="en-US" sz="3800" b="1" dirty="0" err="1" smtClean="0">
                <a:solidFill>
                  <a:srgbClr val="FF0000"/>
                </a:solidFill>
              </a:rPr>
              <a:t>Yo</a:t>
            </a:r>
            <a:endParaRPr lang="en-US" sz="3800" b="1" dirty="0" smtClean="0">
              <a:solidFill>
                <a:srgbClr val="FF0000"/>
              </a:solidFill>
            </a:endParaRPr>
          </a:p>
          <a:p>
            <a:r>
              <a:rPr lang="en-US" sz="3800" b="1" dirty="0" err="1" smtClean="0"/>
              <a:t>Tu</a:t>
            </a:r>
            <a:r>
              <a:rPr lang="en-US" sz="3800" b="1" dirty="0" smtClean="0"/>
              <a:t> 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El</a:t>
            </a:r>
          </a:p>
          <a:p>
            <a:r>
              <a:rPr lang="en-US" sz="3800" b="1" dirty="0" smtClean="0">
                <a:solidFill>
                  <a:srgbClr val="FF0000"/>
                </a:solidFill>
              </a:rPr>
              <a:t>Ella</a:t>
            </a:r>
          </a:p>
          <a:p>
            <a:r>
              <a:rPr lang="en-US" sz="3800" b="1" dirty="0" err="1" smtClean="0"/>
              <a:t>Usted</a:t>
            </a:r>
            <a:endParaRPr lang="en-US" sz="3800" b="1" dirty="0" smtClean="0"/>
          </a:p>
          <a:p>
            <a:r>
              <a:rPr lang="en-US" sz="3800" b="1" dirty="0" err="1" smtClean="0"/>
              <a:t>Ellos</a:t>
            </a:r>
            <a:endParaRPr lang="en-US" sz="3800" b="1" dirty="0" smtClean="0"/>
          </a:p>
          <a:p>
            <a:r>
              <a:rPr lang="en-US" sz="3800" b="1" dirty="0" err="1" smtClean="0"/>
              <a:t>Ellas</a:t>
            </a:r>
            <a:endParaRPr lang="en-US" sz="3800" b="1" dirty="0" smtClean="0"/>
          </a:p>
          <a:p>
            <a:r>
              <a:rPr lang="en-US" sz="3800" b="1" dirty="0" err="1" smtClean="0"/>
              <a:t>Nosotros</a:t>
            </a:r>
            <a:endParaRPr lang="en-US" sz="3800" b="1" dirty="0" smtClean="0"/>
          </a:p>
          <a:p>
            <a:r>
              <a:rPr lang="en-US" sz="3800" b="1" dirty="0" err="1" smtClean="0"/>
              <a:t>Ustedes</a:t>
            </a:r>
            <a:endParaRPr lang="en-US" sz="3800" b="1" dirty="0" smtClean="0"/>
          </a:p>
          <a:p>
            <a:r>
              <a:rPr lang="en-US" sz="3800" b="1" dirty="0" err="1" smtClean="0"/>
              <a:t>Ellos</a:t>
            </a:r>
            <a:endParaRPr lang="en-US" sz="3800" b="1" dirty="0" smtClean="0"/>
          </a:p>
          <a:p>
            <a:r>
              <a:rPr lang="en-US" sz="3800" b="1" dirty="0" err="1" smtClean="0"/>
              <a:t>Ellas</a:t>
            </a:r>
            <a:r>
              <a:rPr lang="en-US" sz="3800" b="1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21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turn: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192" y="1517904"/>
            <a:ext cx="3082024" cy="3178570"/>
          </a:xfrm>
        </p:spPr>
      </p:pic>
    </p:spTree>
    <p:extLst>
      <p:ext uri="{BB962C8B-B14F-4D97-AF65-F5344CB8AC3E}">
        <p14:creationId xmlns:p14="http://schemas.microsoft.com/office/powerpoint/2010/main" val="916720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835" y="2344630"/>
            <a:ext cx="4168330" cy="3478606"/>
          </a:xfrm>
        </p:spPr>
      </p:pic>
    </p:spTree>
    <p:extLst>
      <p:ext uri="{BB962C8B-B14F-4D97-AF65-F5344CB8AC3E}">
        <p14:creationId xmlns:p14="http://schemas.microsoft.com/office/powerpoint/2010/main" val="4277373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643</Words>
  <Application>Microsoft Office PowerPoint</Application>
  <PresentationFormat>Widescreen</PresentationFormat>
  <Paragraphs>213</Paragraphs>
  <Slides>47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1" baseType="lpstr">
      <vt:lpstr>Arial</vt:lpstr>
      <vt:lpstr>Calibri</vt:lpstr>
      <vt:lpstr>Calibri Light</vt:lpstr>
      <vt:lpstr>Office Theme</vt:lpstr>
      <vt:lpstr>PowerPoint Presentation</vt:lpstr>
      <vt:lpstr>INFORMAL GREETINGS</vt:lpstr>
      <vt:lpstr>Answer: </vt:lpstr>
      <vt:lpstr>¿Como estas?      Estoy…………….</vt:lpstr>
      <vt:lpstr>DESPEDIDAS - Farewells</vt:lpstr>
      <vt:lpstr>Meeting a person for the first time:</vt:lpstr>
      <vt:lpstr>Personal Pronouns</vt:lpstr>
      <vt:lpstr>Your turn: </vt:lpstr>
      <vt:lpstr>PowerPoint Presentation</vt:lpstr>
      <vt:lpstr>PowerPoint Presentation</vt:lpstr>
      <vt:lpstr>PowerPoint Presentation</vt:lpstr>
      <vt:lpstr>What is your name?</vt:lpstr>
      <vt:lpstr>How old are you?</vt:lpstr>
      <vt:lpstr>How old is he? </vt:lpstr>
      <vt:lpstr>How old is she? </vt:lpstr>
      <vt:lpstr>¿When is your birthday?</vt:lpstr>
      <vt:lpstr>Where do you live?</vt:lpstr>
      <vt:lpstr> ¿What is today’s date?</vt:lpstr>
      <vt:lpstr>¿What is today’s day?</vt:lpstr>
      <vt:lpstr>Who is he?</vt:lpstr>
      <vt:lpstr>Who is she?</vt:lpstr>
      <vt:lpstr>I am____________</vt:lpstr>
      <vt:lpstr>I am……… or      I have…..</vt:lpstr>
      <vt:lpstr>What do you like?</vt:lpstr>
      <vt:lpstr>Palabras Interrogativas – Question words</vt:lpstr>
      <vt:lpstr>Can you say the Spanish word? Let’s Practice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Matamoscas</vt:lpstr>
      <vt:lpstr>How do you spell?</vt:lpstr>
      <vt:lpstr>What do you like?</vt:lpstr>
      <vt:lpstr>I don’t like…..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Minerva</dc:creator>
  <cp:lastModifiedBy>Minerva</cp:lastModifiedBy>
  <cp:revision>15</cp:revision>
  <dcterms:created xsi:type="dcterms:W3CDTF">2015-08-25T22:11:55Z</dcterms:created>
  <dcterms:modified xsi:type="dcterms:W3CDTF">2015-08-26T00:19:24Z</dcterms:modified>
</cp:coreProperties>
</file>