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5" r:id="rId5"/>
    <p:sldId id="282" r:id="rId6"/>
    <p:sldId id="287" r:id="rId7"/>
    <p:sldId id="286" r:id="rId8"/>
    <p:sldId id="284" r:id="rId9"/>
    <p:sldId id="289" r:id="rId10"/>
    <p:sldId id="291" r:id="rId11"/>
    <p:sldId id="290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92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0" r:id="rId34"/>
    <p:sldId id="277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FA83-3D0A-464D-9072-475E4E6B22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D4B1-549A-488E-A546-9D247BE4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0815"/>
            <a:ext cx="9144000" cy="1092517"/>
          </a:xfrm>
        </p:spPr>
        <p:txBody>
          <a:bodyPr/>
          <a:lstStyle/>
          <a:p>
            <a:r>
              <a:rPr lang="en-US" dirty="0" smtClean="0"/>
              <a:t>CALENTAMIENTO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14880"/>
            <a:ext cx="9144000" cy="2783840"/>
          </a:xfrm>
        </p:spPr>
        <p:txBody>
          <a:bodyPr/>
          <a:lstStyle/>
          <a:p>
            <a:r>
              <a:rPr lang="en-US" sz="3200" dirty="0" err="1" smtClean="0"/>
              <a:t>Cual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comida </a:t>
            </a:r>
            <a:r>
              <a:rPr lang="en-US" sz="3200" smtClean="0"/>
              <a:t>favorita? </a:t>
            </a:r>
            <a:r>
              <a:rPr lang="en-US" sz="3200" dirty="0" smtClean="0"/>
              <a:t>What is your favorite food?</a:t>
            </a:r>
          </a:p>
          <a:p>
            <a:r>
              <a:rPr lang="en-US" sz="3200" dirty="0" err="1" smtClean="0"/>
              <a:t>Mi</a:t>
            </a:r>
            <a:r>
              <a:rPr lang="en-US" sz="3200" dirty="0" smtClean="0"/>
              <a:t> comida </a:t>
            </a:r>
            <a:r>
              <a:rPr lang="en-US" sz="3200" dirty="0" err="1" smtClean="0"/>
              <a:t>favorita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………… (describe in Spanish your favorite food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Preguntar</a:t>
            </a:r>
            <a:r>
              <a:rPr lang="en-US" dirty="0" smtClean="0"/>
              <a:t>=to ask for (</a:t>
            </a:r>
            <a:r>
              <a:rPr lang="en-US" dirty="0" err="1" smtClean="0"/>
              <a:t>directions,places</a:t>
            </a:r>
            <a:r>
              <a:rPr lang="en-US" dirty="0" smtClean="0"/>
              <a:t>,…. 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Necesitar</a:t>
            </a:r>
            <a:r>
              <a:rPr lang="en-US" dirty="0" smtClean="0"/>
              <a:t>=to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3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3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555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Restaurante</a:t>
            </a:r>
            <a:r>
              <a:rPr lang="en-US" b="1" dirty="0" smtClean="0"/>
              <a:t>/ restaurant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18532"/>
            <a:ext cx="4775200" cy="4760278"/>
          </a:xfrm>
        </p:spPr>
      </p:pic>
    </p:spTree>
    <p:extLst>
      <p:ext uri="{BB962C8B-B14F-4D97-AF65-F5344CB8AC3E}">
        <p14:creationId xmlns:p14="http://schemas.microsoft.com/office/powerpoint/2010/main" val="200439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</a:rPr>
              <a:t>menú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4" y="1690688"/>
            <a:ext cx="6777212" cy="4918774"/>
          </a:xfrm>
        </p:spPr>
      </p:pic>
    </p:spTree>
    <p:extLst>
      <p:ext uri="{BB962C8B-B14F-4D97-AF65-F5344CB8AC3E}">
        <p14:creationId xmlns:p14="http://schemas.microsoft.com/office/powerpoint/2010/main" val="22518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</a:rPr>
              <a:t>mesero</a:t>
            </a:r>
            <a:r>
              <a:rPr lang="en-US" dirty="0" smtClean="0"/>
              <a:t>/ the waiter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30" y="1690688"/>
            <a:ext cx="4154770" cy="4568061"/>
          </a:xfrm>
        </p:spPr>
      </p:pic>
    </p:spTree>
    <p:extLst>
      <p:ext uri="{BB962C8B-B14F-4D97-AF65-F5344CB8AC3E}">
        <p14:creationId xmlns:p14="http://schemas.microsoft.com/office/powerpoint/2010/main" val="145353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mesera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waitress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0150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cuenta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the bill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481024"/>
            <a:ext cx="4982368" cy="4797539"/>
          </a:xfrm>
        </p:spPr>
      </p:pic>
    </p:spTree>
    <p:extLst>
      <p:ext uri="{BB962C8B-B14F-4D97-AF65-F5344CB8AC3E}">
        <p14:creationId xmlns:p14="http://schemas.microsoft.com/office/powerpoint/2010/main" val="204090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propina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tip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0" y="1690688"/>
            <a:ext cx="6786880" cy="4517517"/>
          </a:xfrm>
        </p:spPr>
      </p:pic>
    </p:spTree>
    <p:extLst>
      <p:ext uri="{BB962C8B-B14F-4D97-AF65-F5344CB8AC3E}">
        <p14:creationId xmlns:p14="http://schemas.microsoft.com/office/powerpoint/2010/main" val="146819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</a:rPr>
              <a:t>aperitivo</a:t>
            </a:r>
            <a:r>
              <a:rPr lang="en-US" b="1" dirty="0" smtClean="0">
                <a:solidFill>
                  <a:srgbClr val="FF0000"/>
                </a:solidFill>
              </a:rPr>
              <a:t> / la </a:t>
            </a:r>
            <a:r>
              <a:rPr lang="en-US" b="1" dirty="0" err="1" smtClean="0">
                <a:solidFill>
                  <a:srgbClr val="FF0000"/>
                </a:solidFill>
              </a:rPr>
              <a:t>entrada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appetizer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25" y="1825625"/>
            <a:ext cx="6483949" cy="4351338"/>
          </a:xfrm>
        </p:spPr>
      </p:pic>
    </p:spTree>
    <p:extLst>
      <p:ext uri="{BB962C8B-B14F-4D97-AF65-F5344CB8AC3E}">
        <p14:creationId xmlns:p14="http://schemas.microsoft.com/office/powerpoint/2010/main" val="3411731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</a:rPr>
              <a:t>plato</a:t>
            </a:r>
            <a:r>
              <a:rPr lang="en-US" b="1" dirty="0" smtClean="0">
                <a:solidFill>
                  <a:srgbClr val="FF0000"/>
                </a:solidFill>
              </a:rPr>
              <a:t> principal</a:t>
            </a:r>
            <a:r>
              <a:rPr lang="en-US" dirty="0" smtClean="0"/>
              <a:t>/ main dish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23" y="1690688"/>
            <a:ext cx="6988953" cy="4678556"/>
          </a:xfrm>
        </p:spPr>
      </p:pic>
    </p:spTree>
    <p:extLst>
      <p:ext uri="{BB962C8B-B14F-4D97-AF65-F5344CB8AC3E}">
        <p14:creationId xmlns:p14="http://schemas.microsoft.com/office/powerpoint/2010/main" val="269739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Ordenar</a:t>
            </a:r>
            <a:r>
              <a:rPr lang="en-US" dirty="0" smtClean="0"/>
              <a:t> = to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Yo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Tu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El/</a:t>
            </a:r>
            <a:r>
              <a:rPr lang="en-US" sz="4000" dirty="0" err="1" smtClean="0"/>
              <a:t>ella</a:t>
            </a:r>
            <a:r>
              <a:rPr lang="en-US" sz="4000" dirty="0" smtClean="0"/>
              <a:t>/</a:t>
            </a:r>
            <a:r>
              <a:rPr lang="en-US" sz="4000" dirty="0" err="1" smtClean="0"/>
              <a:t>ud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err="1" smtClean="0"/>
              <a:t>Nosotros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Uds</a:t>
            </a:r>
            <a:r>
              <a:rPr lang="en-US" sz="4000" dirty="0" smtClean="0"/>
              <a:t>./</a:t>
            </a:r>
            <a:r>
              <a:rPr lang="en-US" sz="4000" dirty="0" err="1" smtClean="0"/>
              <a:t>ellos</a:t>
            </a:r>
            <a:r>
              <a:rPr lang="en-US" sz="4000" dirty="0" smtClean="0"/>
              <a:t>/</a:t>
            </a:r>
            <a:r>
              <a:rPr lang="en-US" sz="4000" dirty="0" err="1" smtClean="0"/>
              <a:t>ellas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740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 </a:t>
            </a:r>
            <a:r>
              <a:rPr lang="en-US" b="1" dirty="0" err="1" smtClean="0">
                <a:solidFill>
                  <a:srgbClr val="FF0000"/>
                </a:solidFill>
              </a:rPr>
              <a:t>postre</a:t>
            </a:r>
            <a:r>
              <a:rPr lang="en-US" dirty="0" smtClean="0"/>
              <a:t>/ dessert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7352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Pedir</a:t>
            </a:r>
            <a:r>
              <a:rPr lang="en-US" dirty="0" smtClean="0"/>
              <a:t> / to ask for -   - </a:t>
            </a:r>
            <a:r>
              <a:rPr lang="en-US" b="1" dirty="0" err="1" smtClean="0">
                <a:solidFill>
                  <a:srgbClr val="FF0000"/>
                </a:solidFill>
              </a:rPr>
              <a:t>ordenar</a:t>
            </a:r>
            <a:r>
              <a:rPr lang="en-US" dirty="0" smtClean="0"/>
              <a:t>/ to order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01" y="1487203"/>
            <a:ext cx="5009798" cy="4852320"/>
          </a:xfrm>
        </p:spPr>
      </p:pic>
    </p:spTree>
    <p:extLst>
      <p:ext uri="{BB962C8B-B14F-4D97-AF65-F5344CB8AC3E}">
        <p14:creationId xmlns:p14="http://schemas.microsoft.com/office/powerpoint/2010/main" val="284550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Tener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r>
              <a:rPr lang="en-US" dirty="0" smtClean="0"/>
              <a:t>  / to be hungry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			</a:t>
            </a:r>
            <a:r>
              <a:rPr lang="en-US" dirty="0" err="1" smtClean="0">
                <a:solidFill>
                  <a:srgbClr val="FF0000"/>
                </a:solidFill>
              </a:rPr>
              <a:t>tengo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			</a:t>
            </a:r>
            <a:r>
              <a:rPr lang="en-US" dirty="0" err="1" smtClean="0">
                <a:solidFill>
                  <a:srgbClr val="FF0000"/>
                </a:solidFill>
              </a:rPr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	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		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tenemos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hambre</a:t>
            </a:r>
            <a:endParaRPr lang="en-US" dirty="0" smtClean="0"/>
          </a:p>
          <a:p>
            <a:r>
              <a:rPr lang="en-US" dirty="0" err="1" smtClean="0"/>
              <a:t>Ustedes</a:t>
            </a:r>
            <a:r>
              <a:rPr lang="en-US" dirty="0" smtClean="0"/>
              <a:t>/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hambre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1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to be thirsty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			</a:t>
            </a:r>
            <a:r>
              <a:rPr lang="en-US" dirty="0" err="1" smtClean="0">
                <a:solidFill>
                  <a:srgbClr val="FF0000"/>
                </a:solidFill>
              </a:rPr>
              <a:t>tengo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			</a:t>
            </a:r>
            <a:r>
              <a:rPr lang="en-US" dirty="0" err="1" smtClean="0">
                <a:solidFill>
                  <a:srgbClr val="FF0000"/>
                </a:solidFill>
              </a:rPr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	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Nosotros</a:t>
            </a:r>
            <a:r>
              <a:rPr lang="en-US" dirty="0" smtClean="0"/>
              <a:t> 		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tenemos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Ustedes</a:t>
            </a:r>
            <a:r>
              <a:rPr lang="en-US" dirty="0" smtClean="0"/>
              <a:t>/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FUTURO / Going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63971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Yo</a:t>
            </a:r>
            <a:r>
              <a:rPr lang="en-US" dirty="0" smtClean="0"/>
              <a:t>  				</a:t>
            </a:r>
            <a:r>
              <a:rPr lang="en-US" dirty="0" err="1" smtClean="0">
                <a:solidFill>
                  <a:srgbClr val="FF0000"/>
                </a:solidFill>
              </a:rPr>
              <a:t>voy</a:t>
            </a:r>
            <a:r>
              <a:rPr lang="en-US" dirty="0" smtClean="0"/>
              <a:t>    a   +   </a:t>
            </a:r>
            <a:r>
              <a:rPr lang="en-US" dirty="0" err="1" smtClean="0"/>
              <a:t>verbo</a:t>
            </a:r>
            <a:r>
              <a:rPr lang="en-US" dirty="0" smtClean="0"/>
              <a:t> (infinitive)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vas</a:t>
            </a:r>
            <a:r>
              <a:rPr lang="en-US" dirty="0" smtClean="0"/>
              <a:t>      a</a:t>
            </a:r>
          </a:p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</a:rPr>
              <a:t>va</a:t>
            </a:r>
            <a:r>
              <a:rPr lang="en-US" dirty="0" smtClean="0"/>
              <a:t>    	a</a:t>
            </a:r>
          </a:p>
          <a:p>
            <a:r>
              <a:rPr lang="en-US" dirty="0" err="1" smtClean="0"/>
              <a:t>Nosotros</a:t>
            </a:r>
            <a:r>
              <a:rPr lang="en-US" dirty="0" smtClean="0"/>
              <a:t>			</a:t>
            </a:r>
            <a:r>
              <a:rPr lang="en-US" dirty="0" err="1" smtClean="0">
                <a:solidFill>
                  <a:srgbClr val="FF0000"/>
                </a:solidFill>
              </a:rPr>
              <a:t>vamos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Ustedes</a:t>
            </a:r>
            <a:r>
              <a:rPr lang="en-US" dirty="0" smtClean="0"/>
              <a:t>/</a:t>
            </a:r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van</a:t>
            </a:r>
            <a:r>
              <a:rPr lang="en-US" dirty="0" smtClean="0"/>
              <a:t> 	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6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Bienvenidos</a:t>
            </a:r>
            <a:r>
              <a:rPr lang="en-US" b="1" dirty="0" smtClean="0">
                <a:solidFill>
                  <a:srgbClr val="FF0000"/>
                </a:solidFill>
              </a:rPr>
              <a:t> a </a:t>
            </a:r>
            <a:r>
              <a:rPr lang="en-US" dirty="0" smtClean="0"/>
              <a:t>/ Welcome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Bienvenidos</a:t>
            </a:r>
            <a:r>
              <a:rPr lang="en-US" dirty="0"/>
              <a:t> a….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desea</a:t>
            </a:r>
            <a:r>
              <a:rPr lang="en-US" dirty="0"/>
              <a:t> comer/</a:t>
            </a:r>
            <a:r>
              <a:rPr lang="en-US" dirty="0" err="1"/>
              <a:t>tomar</a:t>
            </a:r>
            <a:r>
              <a:rPr lang="en-US" dirty="0"/>
              <a:t>?</a:t>
            </a:r>
          </a:p>
          <a:p>
            <a:r>
              <a:rPr lang="en-US" dirty="0"/>
              <a:t>Me </a:t>
            </a:r>
            <a:r>
              <a:rPr lang="en-US" dirty="0" err="1"/>
              <a:t>gustaría</a:t>
            </a:r>
            <a:r>
              <a:rPr lang="en-US" dirty="0"/>
              <a:t> / </a:t>
            </a:r>
            <a:r>
              <a:rPr lang="en-US" dirty="0" err="1"/>
              <a:t>quisiera</a:t>
            </a:r>
            <a:r>
              <a:rPr lang="en-US" dirty="0"/>
              <a:t>….</a:t>
            </a:r>
          </a:p>
          <a:p>
            <a:r>
              <a:rPr lang="en-US" dirty="0"/>
              <a:t>¿Me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traer</a:t>
            </a:r>
            <a:r>
              <a:rPr lang="en-US" dirty="0"/>
              <a:t>….?</a:t>
            </a:r>
          </a:p>
          <a:p>
            <a:r>
              <a:rPr lang="en-US" dirty="0"/>
              <a:t>En </a:t>
            </a:r>
            <a:r>
              <a:rPr lang="en-US" dirty="0" err="1"/>
              <a:t>seguida</a:t>
            </a:r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?</a:t>
            </a:r>
          </a:p>
          <a:p>
            <a:r>
              <a:rPr lang="en-US" dirty="0"/>
              <a:t>No </a:t>
            </a:r>
            <a:r>
              <a:rPr lang="en-US" dirty="0" err="1"/>
              <a:t>puedo</a:t>
            </a:r>
            <a:r>
              <a:rPr lang="en-US" dirty="0"/>
              <a:t> comer …</a:t>
            </a:r>
          </a:p>
          <a:p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provecho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7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tomar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smtClean="0"/>
              <a:t>What do you wish to drink?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Yo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quiero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______________</a:t>
            </a:r>
          </a:p>
          <a:p>
            <a:endParaRPr lang="en-US" dirty="0"/>
          </a:p>
          <a:p>
            <a:r>
              <a:rPr lang="en-US" dirty="0" smtClean="0"/>
              <a:t>Agua</a:t>
            </a:r>
          </a:p>
          <a:p>
            <a:r>
              <a:rPr lang="en-US" dirty="0" smtClean="0"/>
              <a:t>Soda</a:t>
            </a:r>
          </a:p>
          <a:p>
            <a:r>
              <a:rPr lang="en-US" dirty="0" err="1" smtClean="0"/>
              <a:t>Refresco</a:t>
            </a:r>
            <a:endParaRPr lang="en-US" dirty="0" smtClean="0"/>
          </a:p>
          <a:p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dirty="0" err="1" smtClean="0"/>
              <a:t>Limonada</a:t>
            </a:r>
            <a:endParaRPr lang="en-US" dirty="0" smtClean="0"/>
          </a:p>
          <a:p>
            <a:r>
              <a:rPr lang="en-US" dirty="0" err="1" smtClean="0"/>
              <a:t>leche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2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¿</a:t>
            </a:r>
            <a:r>
              <a:rPr lang="en-US" dirty="0" err="1" smtClean="0">
                <a:solidFill>
                  <a:srgbClr val="FF0000"/>
                </a:solidFill>
              </a:rPr>
              <a:t>Qué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desea</a:t>
            </a:r>
            <a:r>
              <a:rPr lang="en-US" dirty="0" smtClean="0">
                <a:solidFill>
                  <a:srgbClr val="FF0000"/>
                </a:solidFill>
              </a:rPr>
              <a:t> comer? </a:t>
            </a:r>
            <a:r>
              <a:rPr lang="en-US" dirty="0" smtClean="0"/>
              <a:t>What would you like to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 </a:t>
            </a:r>
            <a:r>
              <a:rPr lang="en-US" dirty="0" err="1" smtClean="0">
                <a:solidFill>
                  <a:srgbClr val="FF0000"/>
                </a:solidFill>
              </a:rPr>
              <a:t>gustaria</a:t>
            </a:r>
            <a:r>
              <a:rPr lang="en-US" dirty="0" smtClean="0"/>
              <a:t>_________       o   </a:t>
            </a:r>
            <a:r>
              <a:rPr lang="en-US" dirty="0" err="1" smtClean="0">
                <a:solidFill>
                  <a:srgbClr val="FF0000"/>
                </a:solidFill>
              </a:rPr>
              <a:t>Quisiera</a:t>
            </a:r>
            <a:r>
              <a:rPr lang="en-US" dirty="0" smtClean="0"/>
              <a:t> _____________</a:t>
            </a:r>
          </a:p>
          <a:p>
            <a:r>
              <a:rPr lang="en-US" dirty="0" smtClean="0"/>
              <a:t>(I would like)</a:t>
            </a:r>
          </a:p>
          <a:p>
            <a:endParaRPr lang="en-US" dirty="0" smtClean="0"/>
          </a:p>
          <a:p>
            <a:r>
              <a:rPr lang="en-US" dirty="0" err="1" smtClean="0"/>
              <a:t>Pollo</a:t>
            </a:r>
            <a:r>
              <a:rPr lang="en-US" dirty="0" smtClean="0"/>
              <a:t> con </a:t>
            </a:r>
            <a:r>
              <a:rPr lang="en-US" dirty="0" err="1" smtClean="0"/>
              <a:t>vegetales</a:t>
            </a:r>
            <a:endParaRPr lang="en-US" dirty="0" smtClean="0"/>
          </a:p>
          <a:p>
            <a:r>
              <a:rPr lang="en-US" dirty="0" smtClean="0"/>
              <a:t>Carne </a:t>
            </a:r>
            <a:r>
              <a:rPr lang="en-US" dirty="0" err="1" smtClean="0"/>
              <a:t>asada</a:t>
            </a:r>
            <a:r>
              <a:rPr lang="en-US" dirty="0" smtClean="0"/>
              <a:t> con frijoles</a:t>
            </a:r>
          </a:p>
          <a:p>
            <a:r>
              <a:rPr lang="en-US" dirty="0" smtClean="0"/>
              <a:t>Tacos con salsa</a:t>
            </a:r>
          </a:p>
          <a:p>
            <a:r>
              <a:rPr lang="en-US" dirty="0" err="1" smtClean="0"/>
              <a:t>Sopa</a:t>
            </a:r>
            <a:r>
              <a:rPr lang="en-US" dirty="0" smtClean="0"/>
              <a:t> de </a:t>
            </a:r>
            <a:r>
              <a:rPr lang="en-US" dirty="0" err="1" smtClean="0"/>
              <a:t>verduras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ensalada</a:t>
            </a:r>
            <a:r>
              <a:rPr lang="en-US" dirty="0" smtClean="0"/>
              <a:t> de </a:t>
            </a:r>
            <a:r>
              <a:rPr lang="en-US" dirty="0" err="1" smtClean="0"/>
              <a:t>pollo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0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¿Me </a:t>
            </a:r>
            <a:r>
              <a:rPr lang="en-US" b="1" dirty="0" err="1" smtClean="0">
                <a:solidFill>
                  <a:srgbClr val="FF0000"/>
                </a:solidFill>
              </a:rPr>
              <a:t>puede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traer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en-US" dirty="0" smtClean="0"/>
              <a:t>Can you bring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  </a:t>
            </a:r>
            <a:r>
              <a:rPr lang="en-US" dirty="0" err="1" smtClean="0"/>
              <a:t>vaso</a:t>
            </a:r>
            <a:r>
              <a:rPr lang="en-US" dirty="0" smtClean="0"/>
              <a:t> con </a:t>
            </a:r>
            <a:r>
              <a:rPr lang="en-US" dirty="0" err="1" smtClean="0"/>
              <a:t>agua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servilleta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refresco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coca cola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vaso</a:t>
            </a:r>
            <a:r>
              <a:rPr lang="en-US" dirty="0" smtClean="0"/>
              <a:t> de </a:t>
            </a:r>
            <a:r>
              <a:rPr lang="en-US" dirty="0" err="1" smtClean="0"/>
              <a:t>leche</a:t>
            </a:r>
            <a:endParaRPr lang="en-US" dirty="0" smtClean="0"/>
          </a:p>
          <a:p>
            <a:r>
              <a:rPr lang="en-US" dirty="0" smtClean="0"/>
              <a:t>Un vino</a:t>
            </a:r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cerveza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margarita 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popote</a:t>
            </a:r>
            <a:r>
              <a:rPr lang="en-US" dirty="0" smtClean="0"/>
              <a:t> (straw)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5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</a:rPr>
              <a:t>seguida</a:t>
            </a:r>
            <a:r>
              <a:rPr lang="en-US" dirty="0" smtClean="0"/>
              <a:t>/ right away…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</a:p>
          <a:p>
            <a:r>
              <a:rPr lang="en-US" dirty="0" err="1" smtClean="0"/>
              <a:t>Muchas</a:t>
            </a:r>
            <a:r>
              <a:rPr lang="en-US" dirty="0" smtClean="0"/>
              <a:t> gracias</a:t>
            </a:r>
          </a:p>
          <a:p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amable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Pagar</a:t>
            </a:r>
            <a:r>
              <a:rPr lang="en-US" dirty="0" smtClean="0"/>
              <a:t>= to pay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0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Algo</a:t>
            </a:r>
            <a:r>
              <a:rPr lang="en-US" b="1" dirty="0" smtClean="0">
                <a:solidFill>
                  <a:srgbClr val="FF0000"/>
                </a:solidFill>
              </a:rPr>
              <a:t> mas? </a:t>
            </a:r>
            <a:r>
              <a:rPr lang="en-US" dirty="0" smtClean="0"/>
              <a:t>Anything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No, </a:t>
            </a:r>
            <a:r>
              <a:rPr lang="en-US" dirty="0" err="1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todo</a:t>
            </a:r>
            <a:r>
              <a:rPr lang="en-US" dirty="0" smtClean="0">
                <a:solidFill>
                  <a:srgbClr val="FF0000"/>
                </a:solidFill>
              </a:rPr>
              <a:t>, gracias </a:t>
            </a:r>
            <a:r>
              <a:rPr lang="en-US" dirty="0" smtClean="0"/>
              <a:t>.  No, that’s all for now, thanks.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Si, me </a:t>
            </a:r>
            <a:r>
              <a:rPr lang="en-US" dirty="0" err="1" smtClean="0">
                <a:solidFill>
                  <a:srgbClr val="FF0000"/>
                </a:solidFill>
              </a:rPr>
              <a:t>puede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tambien</a:t>
            </a:r>
            <a:r>
              <a:rPr lang="en-US" dirty="0" smtClean="0">
                <a:solidFill>
                  <a:srgbClr val="FF0000"/>
                </a:solidFill>
              </a:rPr>
              <a:t>..   </a:t>
            </a:r>
            <a:r>
              <a:rPr lang="en-US" dirty="0" smtClean="0"/>
              <a:t>Yes, can you also bring me 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3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 err="1" smtClean="0">
                <a:solidFill>
                  <a:srgbClr val="FF0000"/>
                </a:solidFill>
              </a:rPr>
              <a:t>puedo</a:t>
            </a:r>
            <a:r>
              <a:rPr lang="en-US" b="1" dirty="0" smtClean="0">
                <a:solidFill>
                  <a:srgbClr val="FF0000"/>
                </a:solidFill>
              </a:rPr>
              <a:t> comer </a:t>
            </a:r>
            <a:r>
              <a:rPr lang="en-US" dirty="0" smtClean="0"/>
              <a:t>/ I can’t eat..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Semillas</a:t>
            </a:r>
            <a:r>
              <a:rPr lang="en-US" sz="4800" dirty="0" smtClean="0"/>
              <a:t> = seeds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carne= meat</a:t>
            </a:r>
          </a:p>
          <a:p>
            <a:r>
              <a:rPr lang="en-US" sz="4800" dirty="0" err="1" smtClean="0"/>
              <a:t>Cacahuates</a:t>
            </a:r>
            <a:r>
              <a:rPr lang="en-US" sz="4800" dirty="0" smtClean="0"/>
              <a:t>= peanuts</a:t>
            </a:r>
          </a:p>
          <a:p>
            <a:r>
              <a:rPr lang="en-US" sz="4800" dirty="0" err="1" smtClean="0"/>
              <a:t>Cebollas</a:t>
            </a:r>
            <a:r>
              <a:rPr lang="en-US" sz="4800" dirty="0" smtClean="0"/>
              <a:t>= onion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5083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Buen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provecho</a:t>
            </a:r>
            <a:r>
              <a:rPr lang="en-US" dirty="0" smtClean="0"/>
              <a:t>/ enjoy your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¡</a:t>
            </a:r>
            <a:r>
              <a:rPr lang="en-US" sz="4400" dirty="0" err="1" smtClean="0"/>
              <a:t>Muchas</a:t>
            </a:r>
            <a:r>
              <a:rPr lang="en-US" sz="4400" dirty="0" smtClean="0"/>
              <a:t> gracias!</a:t>
            </a:r>
          </a:p>
          <a:p>
            <a:pPr marL="0" indent="0">
              <a:buNone/>
            </a:pPr>
            <a:r>
              <a:rPr lang="en-US" sz="4400" dirty="0" smtClean="0"/>
              <a:t>¡Gracias!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11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2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estuvo</a:t>
            </a:r>
            <a:r>
              <a:rPr lang="en-US" dirty="0" smtClean="0"/>
              <a:t> la comida?</a:t>
            </a:r>
            <a:br>
              <a:rPr lang="en-US" dirty="0" smtClean="0"/>
            </a:br>
            <a:r>
              <a:rPr lang="en-US" dirty="0" smtClean="0"/>
              <a:t>How was the food?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02933"/>
            <a:ext cx="9144000" cy="387208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000" dirty="0" smtClean="0"/>
              <a:t> La comida </a:t>
            </a:r>
            <a:r>
              <a:rPr lang="en-US" sz="11000" dirty="0" err="1" smtClean="0"/>
              <a:t>estuvo</a:t>
            </a:r>
            <a:r>
              <a:rPr lang="en-US" sz="11000" dirty="0" smtClean="0">
                <a:solidFill>
                  <a:srgbClr val="FF0000"/>
                </a:solidFill>
              </a:rPr>
              <a:t>             </a:t>
            </a:r>
            <a:r>
              <a:rPr lang="en-US" sz="11000" dirty="0" err="1" smtClean="0">
                <a:solidFill>
                  <a:srgbClr val="FF0000"/>
                </a:solidFill>
              </a:rPr>
              <a:t>deliciosa</a:t>
            </a:r>
            <a:r>
              <a:rPr lang="en-US" sz="11000" dirty="0" smtClean="0">
                <a:solidFill>
                  <a:srgbClr val="FF0000"/>
                </a:solidFill>
              </a:rPr>
              <a:t>!</a:t>
            </a:r>
          </a:p>
          <a:p>
            <a:pPr algn="l"/>
            <a:r>
              <a:rPr lang="en-US" sz="11000" dirty="0">
                <a:solidFill>
                  <a:srgbClr val="FF0000"/>
                </a:solidFill>
              </a:rPr>
              <a:t>	</a:t>
            </a:r>
            <a:r>
              <a:rPr lang="en-US" sz="11000" dirty="0" smtClean="0">
                <a:solidFill>
                  <a:srgbClr val="FF0000"/>
                </a:solidFill>
              </a:rPr>
              <a:t>			</a:t>
            </a:r>
            <a:r>
              <a:rPr lang="en-US" sz="11000" dirty="0" err="1" smtClean="0">
                <a:solidFill>
                  <a:srgbClr val="FF0000"/>
                </a:solidFill>
              </a:rPr>
              <a:t>rica</a:t>
            </a:r>
            <a:r>
              <a:rPr lang="en-US" sz="110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11000" dirty="0">
                <a:solidFill>
                  <a:srgbClr val="FF0000"/>
                </a:solidFill>
              </a:rPr>
              <a:t>	</a:t>
            </a:r>
            <a:r>
              <a:rPr lang="en-US" sz="11000" dirty="0" smtClean="0">
                <a:solidFill>
                  <a:srgbClr val="FF0000"/>
                </a:solidFill>
              </a:rPr>
              <a:t>			mala.</a:t>
            </a:r>
          </a:p>
          <a:p>
            <a:pPr algn="l"/>
            <a:r>
              <a:rPr lang="en-US" sz="11000" dirty="0">
                <a:solidFill>
                  <a:srgbClr val="FF0000"/>
                </a:solidFill>
              </a:rPr>
              <a:t>	</a:t>
            </a:r>
            <a:r>
              <a:rPr lang="en-US" sz="11000" dirty="0" smtClean="0">
                <a:solidFill>
                  <a:srgbClr val="FF0000"/>
                </a:solidFill>
              </a:rPr>
              <a:t>			</a:t>
            </a:r>
            <a:r>
              <a:rPr lang="en-US" sz="11000" dirty="0" err="1" smtClean="0">
                <a:solidFill>
                  <a:srgbClr val="FF0000"/>
                </a:solidFill>
              </a:rPr>
              <a:t>fria</a:t>
            </a:r>
            <a:r>
              <a:rPr lang="en-US" sz="110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11000" dirty="0">
                <a:solidFill>
                  <a:srgbClr val="FF0000"/>
                </a:solidFill>
              </a:rPr>
              <a:t>	</a:t>
            </a:r>
            <a:r>
              <a:rPr lang="en-US" sz="11000" dirty="0" smtClean="0">
                <a:solidFill>
                  <a:srgbClr val="FF0000"/>
                </a:solidFill>
              </a:rPr>
              <a:t>			de mal gusto.</a:t>
            </a:r>
          </a:p>
          <a:p>
            <a:pPr algn="l"/>
            <a:r>
              <a:rPr lang="en-US" sz="11000" dirty="0">
                <a:solidFill>
                  <a:srgbClr val="FF0000"/>
                </a:solidFill>
              </a:rPr>
              <a:t>	</a:t>
            </a:r>
            <a:r>
              <a:rPr lang="en-US" sz="11000" dirty="0" smtClean="0">
                <a:solidFill>
                  <a:srgbClr val="FF0000"/>
                </a:solidFill>
              </a:rPr>
              <a:t>			mas o </a:t>
            </a:r>
            <a:r>
              <a:rPr lang="en-US" sz="11000" dirty="0" err="1" smtClean="0">
                <a:solidFill>
                  <a:srgbClr val="FF0000"/>
                </a:solidFill>
              </a:rPr>
              <a:t>menos</a:t>
            </a:r>
            <a:r>
              <a:rPr lang="en-US" sz="110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			</a:t>
            </a:r>
            <a:endParaRPr lang="en-US" sz="3600" dirty="0" smtClean="0"/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6360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Vocabulary: match food name</a:t>
            </a:r>
          </a:p>
          <a:p>
            <a:r>
              <a:rPr lang="en-US" dirty="0" smtClean="0"/>
              <a:t>Reading : The Restaurant </a:t>
            </a:r>
          </a:p>
          <a:p>
            <a:r>
              <a:rPr lang="en-US" dirty="0" smtClean="0"/>
              <a:t>Verbs: conjugate verbs in past : </a:t>
            </a:r>
            <a:r>
              <a:rPr lang="en-US" dirty="0"/>
              <a:t> eat, drink, buy, pay, </a:t>
            </a:r>
            <a:r>
              <a:rPr lang="en-US" dirty="0" smtClean="0"/>
              <a:t>go, order, leave</a:t>
            </a:r>
          </a:p>
          <a:p>
            <a:r>
              <a:rPr lang="en-US" dirty="0" smtClean="0"/>
              <a:t>Arts: make menu with newspaper</a:t>
            </a:r>
          </a:p>
          <a:p>
            <a:r>
              <a:rPr lang="en-US" dirty="0" smtClean="0"/>
              <a:t>Writing: Essay on visiting a restaurant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salida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Yo</a:t>
            </a:r>
            <a:r>
              <a:rPr lang="en-US" sz="4400" dirty="0" smtClean="0"/>
              <a:t> </a:t>
            </a:r>
            <a:r>
              <a:rPr lang="en-US" sz="4400" dirty="0" err="1" smtClean="0"/>
              <a:t>aprendi</a:t>
            </a:r>
            <a:r>
              <a:rPr lang="en-US" sz="4400" dirty="0" smtClean="0"/>
              <a:t> </a:t>
            </a:r>
            <a:r>
              <a:rPr lang="en-US" sz="4400" dirty="0" err="1" smtClean="0"/>
              <a:t>acerca</a:t>
            </a:r>
            <a:r>
              <a:rPr lang="en-US" sz="4400" dirty="0" smtClean="0"/>
              <a:t> de…….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49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Tomar</a:t>
            </a:r>
            <a:r>
              <a:rPr lang="en-US" dirty="0" smtClean="0"/>
              <a:t>/</a:t>
            </a:r>
            <a:r>
              <a:rPr lang="en-US" dirty="0" err="1" smtClean="0"/>
              <a:t>beber</a:t>
            </a:r>
            <a:r>
              <a:rPr lang="en-US" dirty="0" smtClean="0"/>
              <a:t> = to drink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7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Comprar</a:t>
            </a:r>
            <a:r>
              <a:rPr lang="en-US" dirty="0" smtClean="0"/>
              <a:t>=to buy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Yo</a:t>
            </a:r>
            <a:endParaRPr lang="en-US" sz="4000" dirty="0"/>
          </a:p>
          <a:p>
            <a:pPr marL="0" indent="0">
              <a:buNone/>
            </a:pPr>
            <a:r>
              <a:rPr lang="en-US" sz="4000" dirty="0" err="1"/>
              <a:t>Tu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El/</a:t>
            </a:r>
            <a:r>
              <a:rPr lang="en-US" sz="4000" dirty="0" err="1"/>
              <a:t>ella</a:t>
            </a:r>
            <a:r>
              <a:rPr lang="en-US" sz="4000" dirty="0"/>
              <a:t>/</a:t>
            </a:r>
            <a:r>
              <a:rPr lang="en-US" sz="4000" dirty="0" err="1"/>
              <a:t>ud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 err="1"/>
              <a:t>Nosotros</a:t>
            </a:r>
            <a:endParaRPr lang="en-US" sz="4000" dirty="0"/>
          </a:p>
          <a:p>
            <a:pPr marL="0" indent="0">
              <a:buNone/>
            </a:pPr>
            <a:r>
              <a:rPr lang="en-US" sz="4000" dirty="0" err="1" smtClean="0"/>
              <a:t>Uds</a:t>
            </a:r>
            <a:r>
              <a:rPr lang="en-US" sz="4000" dirty="0" smtClean="0"/>
              <a:t>./</a:t>
            </a:r>
            <a:r>
              <a:rPr lang="en-US" sz="4000" dirty="0" err="1" smtClean="0"/>
              <a:t>ellos</a:t>
            </a:r>
            <a:r>
              <a:rPr lang="en-US" sz="4000" dirty="0" smtClean="0"/>
              <a:t>/</a:t>
            </a:r>
            <a:r>
              <a:rPr lang="en-US" sz="4000" dirty="0" err="1" smtClean="0"/>
              <a:t>ellas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60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Llevar</a:t>
            </a:r>
            <a:r>
              <a:rPr lang="en-US" dirty="0" smtClean="0"/>
              <a:t> =to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3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Comer= to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2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Dejar</a:t>
            </a:r>
            <a:r>
              <a:rPr lang="en-US" dirty="0" smtClean="0"/>
              <a:t> = to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Pedir</a:t>
            </a:r>
            <a:r>
              <a:rPr lang="en-US" dirty="0" smtClean="0"/>
              <a:t> = to ask for ( a tangible thing-object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err="1"/>
              <a:t>Yo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Tu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El/</a:t>
            </a:r>
            <a:r>
              <a:rPr lang="en-US" sz="4400" dirty="0" err="1"/>
              <a:t>ella</a:t>
            </a:r>
            <a:r>
              <a:rPr lang="en-US" sz="4400" dirty="0"/>
              <a:t>/</a:t>
            </a:r>
            <a:r>
              <a:rPr lang="en-US" sz="4400" dirty="0" err="1"/>
              <a:t>ud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err="1"/>
              <a:t>Nosotros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err="1"/>
              <a:t>Uds</a:t>
            </a:r>
            <a:r>
              <a:rPr lang="en-US" sz="4400" dirty="0"/>
              <a:t>./</a:t>
            </a:r>
            <a:r>
              <a:rPr lang="en-US" sz="4400" dirty="0" err="1"/>
              <a:t>ellos</a:t>
            </a:r>
            <a:r>
              <a:rPr lang="en-US" sz="4400" dirty="0"/>
              <a:t>/</a:t>
            </a:r>
            <a:r>
              <a:rPr lang="en-US" sz="4400" dirty="0" err="1"/>
              <a:t>ellas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0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496</Words>
  <Application>Microsoft Office PowerPoint</Application>
  <PresentationFormat>Widescreen</PresentationFormat>
  <Paragraphs>165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CALENTAMIENTO</vt:lpstr>
      <vt:lpstr>Ordenar = to order</vt:lpstr>
      <vt:lpstr>Pagar= to pay</vt:lpstr>
      <vt:lpstr>Tomar/beber = to drink</vt:lpstr>
      <vt:lpstr>Comprar=to buy</vt:lpstr>
      <vt:lpstr>Llevar =to take</vt:lpstr>
      <vt:lpstr>Comer= to eat</vt:lpstr>
      <vt:lpstr>Dejar = to leave</vt:lpstr>
      <vt:lpstr>Pedir = to ask for ( a tangible thing-object )</vt:lpstr>
      <vt:lpstr>Preguntar=to ask for (directions,places,…. ) </vt:lpstr>
      <vt:lpstr>Necesitar=to need</vt:lpstr>
      <vt:lpstr>Restaurante/ restaurant</vt:lpstr>
      <vt:lpstr>El menú / menu</vt:lpstr>
      <vt:lpstr>El mesero/ the waiter</vt:lpstr>
      <vt:lpstr>La mesera/ waitress</vt:lpstr>
      <vt:lpstr>La cuenta / the bill</vt:lpstr>
      <vt:lpstr>La propina / tip</vt:lpstr>
      <vt:lpstr>El aperitivo / la entrada / appetizer</vt:lpstr>
      <vt:lpstr>El plato principal/ main dish</vt:lpstr>
      <vt:lpstr>El postre/ dessert</vt:lpstr>
      <vt:lpstr>Pedir / to ask for -   - ordenar/ to order</vt:lpstr>
      <vt:lpstr>Tener hambre  / to be hungry</vt:lpstr>
      <vt:lpstr>Tener sed / to be thirsty</vt:lpstr>
      <vt:lpstr>FUTURO / Going to</vt:lpstr>
      <vt:lpstr>Bienvenidos a / Welcome to</vt:lpstr>
      <vt:lpstr>Que desea tomar? What do you wish to drink? </vt:lpstr>
      <vt:lpstr>¿Qué desea comer? What would you like to eat?</vt:lpstr>
      <vt:lpstr>¿Me puede traer? Can you bring me?</vt:lpstr>
      <vt:lpstr>En seguida/ right away…</vt:lpstr>
      <vt:lpstr>Algo mas? Anything else?</vt:lpstr>
      <vt:lpstr>No puedo comer / I can’t eat..</vt:lpstr>
      <vt:lpstr>Buen provecho/ enjoy your meal</vt:lpstr>
      <vt:lpstr>Como estuvo la comida? How was the food?</vt:lpstr>
      <vt:lpstr>stations</vt:lpstr>
      <vt:lpstr>salida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</dc:title>
  <dc:creator>Minerva</dc:creator>
  <cp:lastModifiedBy>Minerva</cp:lastModifiedBy>
  <cp:revision>11</cp:revision>
  <dcterms:created xsi:type="dcterms:W3CDTF">2013-09-30T02:22:50Z</dcterms:created>
  <dcterms:modified xsi:type="dcterms:W3CDTF">2014-09-22T13:48:18Z</dcterms:modified>
</cp:coreProperties>
</file>